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8" r:id="rId2"/>
    <p:sldId id="260" r:id="rId3"/>
    <p:sldId id="257" r:id="rId4"/>
    <p:sldId id="259" r:id="rId5"/>
    <p:sldId id="261" r:id="rId6"/>
    <p:sldId id="276" r:id="rId7"/>
    <p:sldId id="271" r:id="rId8"/>
    <p:sldId id="262" r:id="rId9"/>
    <p:sldId id="263" r:id="rId10"/>
    <p:sldId id="264" r:id="rId11"/>
    <p:sldId id="272" r:id="rId12"/>
    <p:sldId id="265" r:id="rId13"/>
    <p:sldId id="277" r:id="rId14"/>
    <p:sldId id="266" r:id="rId15"/>
    <p:sldId id="273" r:id="rId16"/>
    <p:sldId id="267" r:id="rId17"/>
    <p:sldId id="278" r:id="rId18"/>
    <p:sldId id="268" r:id="rId19"/>
    <p:sldId id="275" r:id="rId20"/>
    <p:sldId id="269" r:id="rId21"/>
    <p:sldId id="279" r:id="rId22"/>
    <p:sldId id="270" r:id="rId23"/>
    <p:sldId id="281" r:id="rId24"/>
    <p:sldId id="280" r:id="rId25"/>
    <p:sldId id="282"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B9BD6"/>
    <a:srgbClr val="E7E7E7"/>
    <a:srgbClr val="F8D7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091"/>
    <p:restoredTop sz="74600"/>
  </p:normalViewPr>
  <p:slideViewPr>
    <p:cSldViewPr snapToGrid="0" snapToObjects="1">
      <p:cViewPr varScale="1">
        <p:scale>
          <a:sx n="65" d="100"/>
          <a:sy n="65" d="100"/>
        </p:scale>
        <p:origin x="81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v>Cancer in the US</c:v>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20E0-7740-BA8B-E04BA019188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20E0-7740-BA8B-E04BA019188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20E0-7740-BA8B-E04BA019188A}"/>
              </c:ext>
            </c:extLst>
          </c:dPt>
          <c:dLbls>
            <c:dLbl>
              <c:idx val="0"/>
              <c:layout>
                <c:manualLayout>
                  <c:x val="-0.20196059583878165"/>
                  <c:y val="-0.28008897529940169"/>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0E0-7740-BA8B-E04BA019188A}"/>
                </c:ext>
              </c:extLst>
            </c:dLbl>
            <c:dLbl>
              <c:idx val="2"/>
              <c:layout>
                <c:manualLayout>
                  <c:x val="0.26231791392840725"/>
                  <c:y val="8.3197436936427917E-3"/>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20E0-7740-BA8B-E04BA019188A}"/>
                </c:ext>
              </c:extLst>
            </c:dLbl>
            <c:spPr>
              <a:noFill/>
              <a:ln>
                <a:noFill/>
              </a:ln>
              <a:effectLst/>
            </c:spPr>
            <c:txPr>
              <a:bodyPr rot="0" spcFirstLastPara="1" vertOverflow="ellipsis" vert="horz" wrap="square" lIns="38100" tIns="19050" rIns="38100" bIns="19050" anchor="ctr" anchorCtr="1">
                <a:spAutoFit/>
              </a:bodyPr>
              <a:lstStyle/>
              <a:p>
                <a:pPr>
                  <a:defRPr sz="15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Sheet1!$B$1:$B$3</c:f>
              <c:strCache>
                <c:ptCount val="3"/>
                <c:pt idx="0">
                  <c:v>Basal Cell Carcinoma</c:v>
                </c:pt>
                <c:pt idx="1">
                  <c:v>Squamous Cell Carcinoma</c:v>
                </c:pt>
                <c:pt idx="2">
                  <c:v>Melanoma</c:v>
                </c:pt>
              </c:strCache>
            </c:strRef>
          </c:cat>
          <c:val>
            <c:numRef>
              <c:f>Sheet1!$A$1:$A$3</c:f>
              <c:numCache>
                <c:formatCode>#,##0</c:formatCode>
                <c:ptCount val="3"/>
                <c:pt idx="0">
                  <c:v>4000000</c:v>
                </c:pt>
                <c:pt idx="1">
                  <c:v>1000000</c:v>
                </c:pt>
                <c:pt idx="2">
                  <c:v>92000</c:v>
                </c:pt>
              </c:numCache>
            </c:numRef>
          </c:val>
          <c:extLst>
            <c:ext xmlns:c16="http://schemas.microsoft.com/office/drawing/2014/chart" uri="{C3380CC4-5D6E-409C-BE32-E72D297353CC}">
              <c16:uniqueId val="{00000006-20E0-7740-BA8B-E04BA019188A}"/>
            </c:ext>
          </c:extLst>
        </c:ser>
        <c:dLbls>
          <c:showLegendKey val="0"/>
          <c:showVal val="1"/>
          <c:showCatName val="1"/>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4B9F122-464B-024D-9E90-D4F3A4BF8529}" type="doc">
      <dgm:prSet loTypeId="urn:microsoft.com/office/officeart/2005/8/layout/lProcess3" loCatId="" qsTypeId="urn:microsoft.com/office/officeart/2005/8/quickstyle/simple1" qsCatId="simple" csTypeId="urn:microsoft.com/office/officeart/2005/8/colors/accent1_2" csCatId="accent1" phldr="1"/>
      <dgm:spPr/>
      <dgm:t>
        <a:bodyPr/>
        <a:lstStyle/>
        <a:p>
          <a:endParaRPr lang="en-US"/>
        </a:p>
      </dgm:t>
    </dgm:pt>
    <dgm:pt modelId="{363EC6C9-9B6D-664F-999E-7C1162F61F66}">
      <dgm:prSet phldrT="[Text]"/>
      <dgm:spPr/>
      <dgm:t>
        <a:bodyPr/>
        <a:lstStyle/>
        <a:p>
          <a:r>
            <a:rPr lang="en-US" dirty="0"/>
            <a:t>Increase exposure to SS/HH SS Conditions</a:t>
          </a:r>
        </a:p>
      </dgm:t>
    </dgm:pt>
    <dgm:pt modelId="{15A72BE7-1306-A540-9730-3D017CB154CF}" type="parTrans" cxnId="{E7429380-8611-714A-BA75-1900F7AF1782}">
      <dgm:prSet/>
      <dgm:spPr/>
      <dgm:t>
        <a:bodyPr/>
        <a:lstStyle/>
        <a:p>
          <a:endParaRPr lang="en-US"/>
        </a:p>
      </dgm:t>
    </dgm:pt>
    <dgm:pt modelId="{A25C015B-DF72-4A43-B14F-6D9D488E4349}" type="sibTrans" cxnId="{E7429380-8611-714A-BA75-1900F7AF1782}">
      <dgm:prSet/>
      <dgm:spPr/>
      <dgm:t>
        <a:bodyPr/>
        <a:lstStyle/>
        <a:p>
          <a:endParaRPr lang="en-US"/>
        </a:p>
      </dgm:t>
    </dgm:pt>
    <dgm:pt modelId="{922F35FD-067A-324D-BE95-A954DD38D5ED}">
      <dgm:prSet phldrT="[Text]"/>
      <dgm:spPr/>
      <dgm:t>
        <a:bodyPr/>
        <a:lstStyle/>
        <a:p>
          <a:r>
            <a:rPr lang="en-US" dirty="0"/>
            <a:t>Increase range of Inhibitor</a:t>
          </a:r>
        </a:p>
      </dgm:t>
    </dgm:pt>
    <dgm:pt modelId="{A575AF4E-DB62-3845-AFA0-D4248467B12F}" type="parTrans" cxnId="{F3EE41C8-DCC7-A543-9D7D-CAE8D241CA28}">
      <dgm:prSet/>
      <dgm:spPr/>
      <dgm:t>
        <a:bodyPr/>
        <a:lstStyle/>
        <a:p>
          <a:endParaRPr lang="en-US"/>
        </a:p>
      </dgm:t>
    </dgm:pt>
    <dgm:pt modelId="{629EA761-64D0-6242-962A-C924D018E05B}" type="sibTrans" cxnId="{F3EE41C8-DCC7-A543-9D7D-CAE8D241CA28}">
      <dgm:prSet/>
      <dgm:spPr/>
      <dgm:t>
        <a:bodyPr/>
        <a:lstStyle/>
        <a:p>
          <a:endParaRPr lang="en-US"/>
        </a:p>
      </dgm:t>
    </dgm:pt>
    <dgm:pt modelId="{DB42E1C5-27C6-0C49-861A-AB27453A60C1}">
      <dgm:prSet phldrT="[Text]"/>
      <dgm:spPr/>
      <dgm:t>
        <a:bodyPr/>
        <a:lstStyle/>
        <a:p>
          <a:r>
            <a:rPr lang="en-US" dirty="0"/>
            <a:t>Continue Kinase Screening </a:t>
          </a:r>
        </a:p>
      </dgm:t>
    </dgm:pt>
    <dgm:pt modelId="{93FF1428-E741-A64C-88B7-B47959021583}" type="parTrans" cxnId="{83822A90-6F27-BF4D-AA15-E87CB85AC0DF}">
      <dgm:prSet/>
      <dgm:spPr/>
      <dgm:t>
        <a:bodyPr/>
        <a:lstStyle/>
        <a:p>
          <a:endParaRPr lang="en-US"/>
        </a:p>
      </dgm:t>
    </dgm:pt>
    <dgm:pt modelId="{046218DE-199B-834A-A674-4E32EFF19927}" type="sibTrans" cxnId="{83822A90-6F27-BF4D-AA15-E87CB85AC0DF}">
      <dgm:prSet/>
      <dgm:spPr/>
      <dgm:t>
        <a:bodyPr/>
        <a:lstStyle/>
        <a:p>
          <a:endParaRPr lang="en-US"/>
        </a:p>
      </dgm:t>
    </dgm:pt>
    <dgm:pt modelId="{1C4B0DBB-1630-2744-BD12-134F33F9D14E}">
      <dgm:prSet/>
      <dgm:spPr/>
      <dgm:t>
        <a:bodyPr/>
        <a:lstStyle/>
        <a:p>
          <a:r>
            <a:rPr lang="en-US" dirty="0"/>
            <a:t>Cytotoxicity control</a:t>
          </a:r>
        </a:p>
      </dgm:t>
    </dgm:pt>
    <dgm:pt modelId="{6B4D3F3B-85E0-1C43-BE96-FD579CBDFB95}" type="parTrans" cxnId="{9BCAC528-7648-4A4D-9B21-BB6CA3D486C9}">
      <dgm:prSet/>
      <dgm:spPr/>
      <dgm:t>
        <a:bodyPr/>
        <a:lstStyle/>
        <a:p>
          <a:endParaRPr lang="en-US"/>
        </a:p>
      </dgm:t>
    </dgm:pt>
    <dgm:pt modelId="{9B197923-9F89-2944-BEFE-F39170E06C31}" type="sibTrans" cxnId="{9BCAC528-7648-4A4D-9B21-BB6CA3D486C9}">
      <dgm:prSet/>
      <dgm:spPr/>
      <dgm:t>
        <a:bodyPr/>
        <a:lstStyle/>
        <a:p>
          <a:endParaRPr lang="en-US"/>
        </a:p>
      </dgm:t>
    </dgm:pt>
    <dgm:pt modelId="{009570D2-C4E0-8042-8628-E73724C04192}">
      <dgm:prSet/>
      <dgm:spPr/>
      <dgm:t>
        <a:bodyPr/>
        <a:lstStyle/>
        <a:p>
          <a:r>
            <a:rPr lang="en-US" dirty="0"/>
            <a:t>Confirm inhibitor target </a:t>
          </a:r>
        </a:p>
      </dgm:t>
    </dgm:pt>
    <dgm:pt modelId="{6728137A-CEB3-7947-8F94-7A01D922CDA6}" type="parTrans" cxnId="{DFA25B03-D2CA-464D-BE53-CD2FAE6F5C35}">
      <dgm:prSet/>
      <dgm:spPr/>
      <dgm:t>
        <a:bodyPr/>
        <a:lstStyle/>
        <a:p>
          <a:endParaRPr lang="en-US"/>
        </a:p>
      </dgm:t>
    </dgm:pt>
    <dgm:pt modelId="{D3A5BE4B-955A-EE40-A36A-531EE08B77D1}" type="sibTrans" cxnId="{DFA25B03-D2CA-464D-BE53-CD2FAE6F5C35}">
      <dgm:prSet/>
      <dgm:spPr/>
      <dgm:t>
        <a:bodyPr/>
        <a:lstStyle/>
        <a:p>
          <a:endParaRPr lang="en-US"/>
        </a:p>
      </dgm:t>
    </dgm:pt>
    <dgm:pt modelId="{2F43FAB5-0449-7D4F-8002-BED0A01B442C}">
      <dgm:prSet/>
      <dgm:spPr/>
      <dgm:t>
        <a:bodyPr/>
        <a:lstStyle/>
        <a:p>
          <a:r>
            <a:rPr lang="en-US" dirty="0"/>
            <a:t>Confirm NEK1 as Activator of HH Signaling</a:t>
          </a:r>
        </a:p>
      </dgm:t>
    </dgm:pt>
    <dgm:pt modelId="{753C0CB3-EAE4-5F48-A7E4-54B40ABE409F}" type="parTrans" cxnId="{DADD72E1-0A45-4247-AC98-9FAE1875A6B1}">
      <dgm:prSet/>
      <dgm:spPr/>
      <dgm:t>
        <a:bodyPr/>
        <a:lstStyle/>
        <a:p>
          <a:endParaRPr lang="en-US"/>
        </a:p>
      </dgm:t>
    </dgm:pt>
    <dgm:pt modelId="{52BB6465-E046-8E4A-BCB3-133F4ABEA94B}" type="sibTrans" cxnId="{DADD72E1-0A45-4247-AC98-9FAE1875A6B1}">
      <dgm:prSet/>
      <dgm:spPr/>
      <dgm:t>
        <a:bodyPr/>
        <a:lstStyle/>
        <a:p>
          <a:endParaRPr lang="en-US"/>
        </a:p>
      </dgm:t>
    </dgm:pt>
    <dgm:pt modelId="{FBBC6C48-50EF-A24D-B392-7F72C680873D}">
      <dgm:prSet/>
      <dgm:spPr/>
      <dgm:t>
        <a:bodyPr/>
        <a:lstStyle/>
        <a:p>
          <a:r>
            <a:rPr lang="en-US" dirty="0"/>
            <a:t>Investigate Mechanism of GLI Activation by NEK1</a:t>
          </a:r>
        </a:p>
      </dgm:t>
    </dgm:pt>
    <dgm:pt modelId="{C0B76157-9958-3D4D-A3F1-204F50ABF6D2}" type="parTrans" cxnId="{F8FE3920-F139-5241-995C-CA0A0E03FACF}">
      <dgm:prSet/>
      <dgm:spPr/>
      <dgm:t>
        <a:bodyPr/>
        <a:lstStyle/>
        <a:p>
          <a:endParaRPr lang="en-US"/>
        </a:p>
      </dgm:t>
    </dgm:pt>
    <dgm:pt modelId="{3CAAA418-4FB9-BA45-A535-A9B8D8F65FF5}" type="sibTrans" cxnId="{F8FE3920-F139-5241-995C-CA0A0E03FACF}">
      <dgm:prSet/>
      <dgm:spPr/>
      <dgm:t>
        <a:bodyPr/>
        <a:lstStyle/>
        <a:p>
          <a:endParaRPr lang="en-US"/>
        </a:p>
      </dgm:t>
    </dgm:pt>
    <dgm:pt modelId="{B26A6CDC-85A3-B741-91D4-C668C2549B11}">
      <dgm:prSet/>
      <dgm:spPr/>
      <dgm:t>
        <a:bodyPr/>
        <a:lstStyle/>
        <a:p>
          <a:r>
            <a:rPr lang="en-US" dirty="0"/>
            <a:t>In vitro Kinase assay with GLI and NEK1</a:t>
          </a:r>
        </a:p>
      </dgm:t>
    </dgm:pt>
    <dgm:pt modelId="{673C7333-73EA-0B4D-9097-DAC336974ECE}" type="parTrans" cxnId="{081777FA-704D-F047-AFF7-399F4EEEFC25}">
      <dgm:prSet/>
      <dgm:spPr/>
      <dgm:t>
        <a:bodyPr/>
        <a:lstStyle/>
        <a:p>
          <a:endParaRPr lang="en-US"/>
        </a:p>
      </dgm:t>
    </dgm:pt>
    <dgm:pt modelId="{F1978FED-A510-5D45-B99A-3EB9ED161E71}" type="sibTrans" cxnId="{081777FA-704D-F047-AFF7-399F4EEEFC25}">
      <dgm:prSet/>
      <dgm:spPr/>
      <dgm:t>
        <a:bodyPr/>
        <a:lstStyle/>
        <a:p>
          <a:endParaRPr lang="en-US"/>
        </a:p>
      </dgm:t>
    </dgm:pt>
    <dgm:pt modelId="{A051C04B-2D3E-D74A-8B07-B6E3F14A6440}">
      <dgm:prSet/>
      <dgm:spPr/>
      <dgm:t>
        <a:bodyPr/>
        <a:lstStyle/>
        <a:p>
          <a:r>
            <a:rPr lang="en-US" dirty="0"/>
            <a:t>BUB1, PAK6, CDK19 </a:t>
          </a:r>
        </a:p>
      </dgm:t>
    </dgm:pt>
    <dgm:pt modelId="{83664EE6-C344-4B4D-8C7C-9C1521CBFF0D}" type="parTrans" cxnId="{6E80B36D-A8AD-AD46-B46A-4C1B0BDE4B06}">
      <dgm:prSet/>
      <dgm:spPr/>
      <dgm:t>
        <a:bodyPr/>
        <a:lstStyle/>
        <a:p>
          <a:endParaRPr lang="en-US"/>
        </a:p>
      </dgm:t>
    </dgm:pt>
    <dgm:pt modelId="{11DB0EA8-B58A-4245-9D52-AA0C68C1FA23}" type="sibTrans" cxnId="{6E80B36D-A8AD-AD46-B46A-4C1B0BDE4B06}">
      <dgm:prSet/>
      <dgm:spPr/>
      <dgm:t>
        <a:bodyPr/>
        <a:lstStyle/>
        <a:p>
          <a:endParaRPr lang="en-US"/>
        </a:p>
      </dgm:t>
    </dgm:pt>
    <dgm:pt modelId="{21BA1089-85F8-BE43-9578-F16C0D2C32B0}">
      <dgm:prSet/>
      <dgm:spPr/>
      <dgm:t>
        <a:bodyPr/>
        <a:lstStyle/>
        <a:p>
          <a:r>
            <a:rPr lang="en-US" dirty="0"/>
            <a:t>GLI Activation with qPCR</a:t>
          </a:r>
        </a:p>
      </dgm:t>
    </dgm:pt>
    <dgm:pt modelId="{F2F73B0E-9848-C04B-860F-C4626D0CAC9A}" type="parTrans" cxnId="{7DF52349-6294-7F48-B222-3B1615D4F543}">
      <dgm:prSet/>
      <dgm:spPr/>
      <dgm:t>
        <a:bodyPr/>
        <a:lstStyle/>
        <a:p>
          <a:endParaRPr lang="en-US"/>
        </a:p>
      </dgm:t>
    </dgm:pt>
    <dgm:pt modelId="{D9D56935-3C09-C848-BEBD-4C7252E822AF}" type="sibTrans" cxnId="{7DF52349-6294-7F48-B222-3B1615D4F543}">
      <dgm:prSet/>
      <dgm:spPr/>
      <dgm:t>
        <a:bodyPr/>
        <a:lstStyle/>
        <a:p>
          <a:endParaRPr lang="en-US"/>
        </a:p>
      </dgm:t>
    </dgm:pt>
    <dgm:pt modelId="{F8BC9845-B8C1-4F43-87EA-F1F15DF2C687}">
      <dgm:prSet/>
      <dgm:spPr/>
      <dgm:t>
        <a:bodyPr/>
        <a:lstStyle/>
        <a:p>
          <a:r>
            <a:rPr lang="en-US" dirty="0"/>
            <a:t>Cell Survival </a:t>
          </a:r>
        </a:p>
      </dgm:t>
    </dgm:pt>
    <dgm:pt modelId="{1BE892A8-FF9A-974C-9561-5EAC71E1FFC1}" type="parTrans" cxnId="{31DFE057-5197-514A-89E2-039C1DC3E70B}">
      <dgm:prSet/>
      <dgm:spPr/>
      <dgm:t>
        <a:bodyPr/>
        <a:lstStyle/>
        <a:p>
          <a:endParaRPr lang="en-US"/>
        </a:p>
      </dgm:t>
    </dgm:pt>
    <dgm:pt modelId="{160969D3-C003-DB49-883E-C86779538113}" type="sibTrans" cxnId="{31DFE057-5197-514A-89E2-039C1DC3E70B}">
      <dgm:prSet/>
      <dgm:spPr/>
      <dgm:t>
        <a:bodyPr/>
        <a:lstStyle/>
        <a:p>
          <a:endParaRPr lang="en-US"/>
        </a:p>
      </dgm:t>
    </dgm:pt>
    <dgm:pt modelId="{68D132C8-337A-F943-A51D-F9B3684AB27C}">
      <dgm:prSet/>
      <dgm:spPr/>
      <dgm:t>
        <a:bodyPr/>
        <a:lstStyle/>
        <a:p>
          <a:r>
            <a:rPr lang="en-US" dirty="0"/>
            <a:t>GLI knock down to confirm activation by NEK1</a:t>
          </a:r>
        </a:p>
      </dgm:t>
    </dgm:pt>
    <dgm:pt modelId="{E8CB8477-C445-494E-9457-950B07FFB697}" type="parTrans" cxnId="{713E7F45-41FA-794B-A2A0-7F0786060974}">
      <dgm:prSet/>
      <dgm:spPr/>
      <dgm:t>
        <a:bodyPr/>
        <a:lstStyle/>
        <a:p>
          <a:endParaRPr lang="en-US"/>
        </a:p>
      </dgm:t>
    </dgm:pt>
    <dgm:pt modelId="{FE6E53F5-2555-6146-B334-4B63F221B86A}" type="sibTrans" cxnId="{713E7F45-41FA-794B-A2A0-7F0786060974}">
      <dgm:prSet/>
      <dgm:spPr/>
      <dgm:t>
        <a:bodyPr/>
        <a:lstStyle/>
        <a:p>
          <a:endParaRPr lang="en-US"/>
        </a:p>
      </dgm:t>
    </dgm:pt>
    <dgm:pt modelId="{3DED9A79-6E48-F644-9A4F-C257FFB314CD}">
      <dgm:prSet/>
      <dgm:spPr/>
      <dgm:t>
        <a:bodyPr/>
        <a:lstStyle/>
        <a:p>
          <a:r>
            <a:rPr lang="en-US" dirty="0"/>
            <a:t>CO-IP of GLI and NEK1</a:t>
          </a:r>
        </a:p>
      </dgm:t>
    </dgm:pt>
    <dgm:pt modelId="{8C52C3AA-186C-6E41-B93A-70040D6071D9}" type="parTrans" cxnId="{8FD6F903-0734-EF42-A33C-0CFD29BB6D71}">
      <dgm:prSet/>
      <dgm:spPr/>
      <dgm:t>
        <a:bodyPr/>
        <a:lstStyle/>
        <a:p>
          <a:endParaRPr lang="en-US"/>
        </a:p>
      </dgm:t>
    </dgm:pt>
    <dgm:pt modelId="{CEA772DE-9944-944B-B0F3-9BBED64AE2CB}" type="sibTrans" cxnId="{8FD6F903-0734-EF42-A33C-0CFD29BB6D71}">
      <dgm:prSet/>
      <dgm:spPr/>
      <dgm:t>
        <a:bodyPr/>
        <a:lstStyle/>
        <a:p>
          <a:endParaRPr lang="en-US"/>
        </a:p>
      </dgm:t>
    </dgm:pt>
    <dgm:pt modelId="{17CCBD90-60B2-5E40-9D2B-CC46122E907B}" type="pres">
      <dgm:prSet presAssocID="{E4B9F122-464B-024D-9E90-D4F3A4BF8529}" presName="Name0" presStyleCnt="0">
        <dgm:presLayoutVars>
          <dgm:chPref val="3"/>
          <dgm:dir/>
          <dgm:animLvl val="lvl"/>
          <dgm:resizeHandles/>
        </dgm:presLayoutVars>
      </dgm:prSet>
      <dgm:spPr/>
    </dgm:pt>
    <dgm:pt modelId="{BD5B8FB5-E97C-C74C-A331-B9904575BFA8}" type="pres">
      <dgm:prSet presAssocID="{2F43FAB5-0449-7D4F-8002-BED0A01B442C}" presName="horFlow" presStyleCnt="0"/>
      <dgm:spPr/>
    </dgm:pt>
    <dgm:pt modelId="{7CD742BE-4DFD-F041-A4B4-22B5B280E501}" type="pres">
      <dgm:prSet presAssocID="{2F43FAB5-0449-7D4F-8002-BED0A01B442C}" presName="bigChev" presStyleLbl="node1" presStyleIdx="0" presStyleCnt="3"/>
      <dgm:spPr/>
    </dgm:pt>
    <dgm:pt modelId="{CFC33C01-9996-3E40-9ACB-90165ADA043F}" type="pres">
      <dgm:prSet presAssocID="{15A72BE7-1306-A540-9730-3D017CB154CF}" presName="parTrans" presStyleCnt="0"/>
      <dgm:spPr/>
    </dgm:pt>
    <dgm:pt modelId="{E155AE47-CF22-D54A-9670-080472857681}" type="pres">
      <dgm:prSet presAssocID="{363EC6C9-9B6D-664F-999E-7C1162F61F66}" presName="node" presStyleLbl="alignAccFollowNode1" presStyleIdx="0" presStyleCnt="10">
        <dgm:presLayoutVars>
          <dgm:bulletEnabled val="1"/>
        </dgm:presLayoutVars>
      </dgm:prSet>
      <dgm:spPr/>
    </dgm:pt>
    <dgm:pt modelId="{B84D0DE4-9D48-B243-B35F-2C7B30BD5F27}" type="pres">
      <dgm:prSet presAssocID="{A25C015B-DF72-4A43-B14F-6D9D488E4349}" presName="sibTrans" presStyleCnt="0"/>
      <dgm:spPr/>
    </dgm:pt>
    <dgm:pt modelId="{5C60C318-F4CB-7D4F-BECB-4568E3991F0F}" type="pres">
      <dgm:prSet presAssocID="{922F35FD-067A-324D-BE95-A954DD38D5ED}" presName="node" presStyleLbl="alignAccFollowNode1" presStyleIdx="1" presStyleCnt="10">
        <dgm:presLayoutVars>
          <dgm:bulletEnabled val="1"/>
        </dgm:presLayoutVars>
      </dgm:prSet>
      <dgm:spPr/>
    </dgm:pt>
    <dgm:pt modelId="{D354FA68-CACF-C649-B69C-3F4A550D42A8}" type="pres">
      <dgm:prSet presAssocID="{629EA761-64D0-6242-962A-C924D018E05B}" presName="sibTrans" presStyleCnt="0"/>
      <dgm:spPr/>
    </dgm:pt>
    <dgm:pt modelId="{4D95CA98-C673-B341-8E7F-0E421A2EB1B5}" type="pres">
      <dgm:prSet presAssocID="{1C4B0DBB-1630-2744-BD12-134F33F9D14E}" presName="node" presStyleLbl="alignAccFollowNode1" presStyleIdx="2" presStyleCnt="10">
        <dgm:presLayoutVars>
          <dgm:bulletEnabled val="1"/>
        </dgm:presLayoutVars>
      </dgm:prSet>
      <dgm:spPr/>
    </dgm:pt>
    <dgm:pt modelId="{0A76C346-5292-B344-B039-EFE653E96A22}" type="pres">
      <dgm:prSet presAssocID="{9B197923-9F89-2944-BEFE-F39170E06C31}" presName="sibTrans" presStyleCnt="0"/>
      <dgm:spPr/>
    </dgm:pt>
    <dgm:pt modelId="{7690F0AF-5E77-A048-9EE3-F9A2BF0C1067}" type="pres">
      <dgm:prSet presAssocID="{009570D2-C4E0-8042-8628-E73724C04192}" presName="node" presStyleLbl="alignAccFollowNode1" presStyleIdx="3" presStyleCnt="10">
        <dgm:presLayoutVars>
          <dgm:bulletEnabled val="1"/>
        </dgm:presLayoutVars>
      </dgm:prSet>
      <dgm:spPr/>
    </dgm:pt>
    <dgm:pt modelId="{665DBF3E-B041-DD4B-8183-D60DE50D9513}" type="pres">
      <dgm:prSet presAssocID="{2F43FAB5-0449-7D4F-8002-BED0A01B442C}" presName="vSp" presStyleCnt="0"/>
      <dgm:spPr/>
    </dgm:pt>
    <dgm:pt modelId="{AFFDB254-7C06-BB49-883D-B07DF6FE90D0}" type="pres">
      <dgm:prSet presAssocID="{FBBC6C48-50EF-A24D-B392-7F72C680873D}" presName="horFlow" presStyleCnt="0"/>
      <dgm:spPr/>
    </dgm:pt>
    <dgm:pt modelId="{40A2FB53-285F-4040-8D5B-657FC74CE752}" type="pres">
      <dgm:prSet presAssocID="{FBBC6C48-50EF-A24D-B392-7F72C680873D}" presName="bigChev" presStyleLbl="node1" presStyleIdx="1" presStyleCnt="3"/>
      <dgm:spPr/>
    </dgm:pt>
    <dgm:pt modelId="{CF2E2E48-3D45-6A42-90D9-CB4074BDBA81}" type="pres">
      <dgm:prSet presAssocID="{673C7333-73EA-0B4D-9097-DAC336974ECE}" presName="parTrans" presStyleCnt="0"/>
      <dgm:spPr/>
    </dgm:pt>
    <dgm:pt modelId="{45DD3940-FE74-1F41-AE63-85DE660F3411}" type="pres">
      <dgm:prSet presAssocID="{B26A6CDC-85A3-B741-91D4-C668C2549B11}" presName="node" presStyleLbl="alignAccFollowNode1" presStyleIdx="4" presStyleCnt="10">
        <dgm:presLayoutVars>
          <dgm:bulletEnabled val="1"/>
        </dgm:presLayoutVars>
      </dgm:prSet>
      <dgm:spPr/>
    </dgm:pt>
    <dgm:pt modelId="{276766BE-C561-614A-8B9D-77E8FB9709FE}" type="pres">
      <dgm:prSet presAssocID="{F1978FED-A510-5D45-B99A-3EB9ED161E71}" presName="sibTrans" presStyleCnt="0"/>
      <dgm:spPr/>
    </dgm:pt>
    <dgm:pt modelId="{AABC8E96-EA78-A849-8DE7-F41822E9E684}" type="pres">
      <dgm:prSet presAssocID="{68D132C8-337A-F943-A51D-F9B3684AB27C}" presName="node" presStyleLbl="alignAccFollowNode1" presStyleIdx="5" presStyleCnt="10">
        <dgm:presLayoutVars>
          <dgm:bulletEnabled val="1"/>
        </dgm:presLayoutVars>
      </dgm:prSet>
      <dgm:spPr/>
    </dgm:pt>
    <dgm:pt modelId="{75D20BAD-9659-A448-B5E6-F86CEEB2AFB1}" type="pres">
      <dgm:prSet presAssocID="{FE6E53F5-2555-6146-B334-4B63F221B86A}" presName="sibTrans" presStyleCnt="0"/>
      <dgm:spPr/>
    </dgm:pt>
    <dgm:pt modelId="{581BF921-C846-1D41-90B7-936BDB3EAD18}" type="pres">
      <dgm:prSet presAssocID="{3DED9A79-6E48-F644-9A4F-C257FFB314CD}" presName="node" presStyleLbl="alignAccFollowNode1" presStyleIdx="6" presStyleCnt="10">
        <dgm:presLayoutVars>
          <dgm:bulletEnabled val="1"/>
        </dgm:presLayoutVars>
      </dgm:prSet>
      <dgm:spPr/>
    </dgm:pt>
    <dgm:pt modelId="{D1EC9433-29DB-4941-8AE4-0144F1FFFA14}" type="pres">
      <dgm:prSet presAssocID="{FBBC6C48-50EF-A24D-B392-7F72C680873D}" presName="vSp" presStyleCnt="0"/>
      <dgm:spPr/>
    </dgm:pt>
    <dgm:pt modelId="{3E4CEE20-E905-6844-98D3-86F4B0A6D3BC}" type="pres">
      <dgm:prSet presAssocID="{DB42E1C5-27C6-0C49-861A-AB27453A60C1}" presName="horFlow" presStyleCnt="0"/>
      <dgm:spPr/>
    </dgm:pt>
    <dgm:pt modelId="{1CF836BE-435A-D74B-801A-26A3D835FB45}" type="pres">
      <dgm:prSet presAssocID="{DB42E1C5-27C6-0C49-861A-AB27453A60C1}" presName="bigChev" presStyleLbl="node1" presStyleIdx="2" presStyleCnt="3"/>
      <dgm:spPr/>
    </dgm:pt>
    <dgm:pt modelId="{CE95855C-8433-F644-88B1-DCF40BDB6945}" type="pres">
      <dgm:prSet presAssocID="{83664EE6-C344-4B4D-8C7C-9C1521CBFF0D}" presName="parTrans" presStyleCnt="0"/>
      <dgm:spPr/>
    </dgm:pt>
    <dgm:pt modelId="{15E01AE5-B7CA-484F-A1E7-54476D137676}" type="pres">
      <dgm:prSet presAssocID="{A051C04B-2D3E-D74A-8B07-B6E3F14A6440}" presName="node" presStyleLbl="alignAccFollowNode1" presStyleIdx="7" presStyleCnt="10">
        <dgm:presLayoutVars>
          <dgm:bulletEnabled val="1"/>
        </dgm:presLayoutVars>
      </dgm:prSet>
      <dgm:spPr/>
    </dgm:pt>
    <dgm:pt modelId="{98A755FB-E1FF-1B41-A816-9DE102AE3ACC}" type="pres">
      <dgm:prSet presAssocID="{11DB0EA8-B58A-4245-9D52-AA0C68C1FA23}" presName="sibTrans" presStyleCnt="0"/>
      <dgm:spPr/>
    </dgm:pt>
    <dgm:pt modelId="{CDFD2005-7750-4642-B5F0-1826EA43B50D}" type="pres">
      <dgm:prSet presAssocID="{21BA1089-85F8-BE43-9578-F16C0D2C32B0}" presName="node" presStyleLbl="alignAccFollowNode1" presStyleIdx="8" presStyleCnt="10">
        <dgm:presLayoutVars>
          <dgm:bulletEnabled val="1"/>
        </dgm:presLayoutVars>
      </dgm:prSet>
      <dgm:spPr/>
    </dgm:pt>
    <dgm:pt modelId="{650BF946-9DD5-804A-B91D-C4B62A42C172}" type="pres">
      <dgm:prSet presAssocID="{D9D56935-3C09-C848-BEBD-4C7252E822AF}" presName="sibTrans" presStyleCnt="0"/>
      <dgm:spPr/>
    </dgm:pt>
    <dgm:pt modelId="{AA00E2AF-30B7-0D42-9287-0184521150AA}" type="pres">
      <dgm:prSet presAssocID="{F8BC9845-B8C1-4F43-87EA-F1F15DF2C687}" presName="node" presStyleLbl="alignAccFollowNode1" presStyleIdx="9" presStyleCnt="10">
        <dgm:presLayoutVars>
          <dgm:bulletEnabled val="1"/>
        </dgm:presLayoutVars>
      </dgm:prSet>
      <dgm:spPr/>
    </dgm:pt>
  </dgm:ptLst>
  <dgm:cxnLst>
    <dgm:cxn modelId="{DFA25B03-D2CA-464D-BE53-CD2FAE6F5C35}" srcId="{2F43FAB5-0449-7D4F-8002-BED0A01B442C}" destId="{009570D2-C4E0-8042-8628-E73724C04192}" srcOrd="3" destOrd="0" parTransId="{6728137A-CEB3-7947-8F94-7A01D922CDA6}" sibTransId="{D3A5BE4B-955A-EE40-A36A-531EE08B77D1}"/>
    <dgm:cxn modelId="{8FD6F903-0734-EF42-A33C-0CFD29BB6D71}" srcId="{FBBC6C48-50EF-A24D-B392-7F72C680873D}" destId="{3DED9A79-6E48-F644-9A4F-C257FFB314CD}" srcOrd="2" destOrd="0" parTransId="{8C52C3AA-186C-6E41-B93A-70040D6071D9}" sibTransId="{CEA772DE-9944-944B-B0F3-9BBED64AE2CB}"/>
    <dgm:cxn modelId="{13F9561A-C93D-CB45-B2B7-FEEA4ABCCF04}" type="presOf" srcId="{A051C04B-2D3E-D74A-8B07-B6E3F14A6440}" destId="{15E01AE5-B7CA-484F-A1E7-54476D137676}" srcOrd="0" destOrd="0" presId="urn:microsoft.com/office/officeart/2005/8/layout/lProcess3"/>
    <dgm:cxn modelId="{F8FE3920-F139-5241-995C-CA0A0E03FACF}" srcId="{E4B9F122-464B-024D-9E90-D4F3A4BF8529}" destId="{FBBC6C48-50EF-A24D-B392-7F72C680873D}" srcOrd="1" destOrd="0" parTransId="{C0B76157-9958-3D4D-A3F1-204F50ABF6D2}" sibTransId="{3CAAA418-4FB9-BA45-A535-A9B8D8F65FF5}"/>
    <dgm:cxn modelId="{9BCAC528-7648-4A4D-9B21-BB6CA3D486C9}" srcId="{2F43FAB5-0449-7D4F-8002-BED0A01B442C}" destId="{1C4B0DBB-1630-2744-BD12-134F33F9D14E}" srcOrd="2" destOrd="0" parTransId="{6B4D3F3B-85E0-1C43-BE96-FD579CBDFB95}" sibTransId="{9B197923-9F89-2944-BEFE-F39170E06C31}"/>
    <dgm:cxn modelId="{AEDA903C-0AE0-644B-BABC-711D4A488E4A}" type="presOf" srcId="{009570D2-C4E0-8042-8628-E73724C04192}" destId="{7690F0AF-5E77-A048-9EE3-F9A2BF0C1067}" srcOrd="0" destOrd="0" presId="urn:microsoft.com/office/officeart/2005/8/layout/lProcess3"/>
    <dgm:cxn modelId="{713E7F45-41FA-794B-A2A0-7F0786060974}" srcId="{FBBC6C48-50EF-A24D-B392-7F72C680873D}" destId="{68D132C8-337A-F943-A51D-F9B3684AB27C}" srcOrd="1" destOrd="0" parTransId="{E8CB8477-C445-494E-9457-950B07FFB697}" sibTransId="{FE6E53F5-2555-6146-B334-4B63F221B86A}"/>
    <dgm:cxn modelId="{7DF52349-6294-7F48-B222-3B1615D4F543}" srcId="{DB42E1C5-27C6-0C49-861A-AB27453A60C1}" destId="{21BA1089-85F8-BE43-9578-F16C0D2C32B0}" srcOrd="1" destOrd="0" parTransId="{F2F73B0E-9848-C04B-860F-C4626D0CAC9A}" sibTransId="{D9D56935-3C09-C848-BEBD-4C7252E822AF}"/>
    <dgm:cxn modelId="{31DFE057-5197-514A-89E2-039C1DC3E70B}" srcId="{DB42E1C5-27C6-0C49-861A-AB27453A60C1}" destId="{F8BC9845-B8C1-4F43-87EA-F1F15DF2C687}" srcOrd="2" destOrd="0" parTransId="{1BE892A8-FF9A-974C-9561-5EAC71E1FFC1}" sibTransId="{160969D3-C003-DB49-883E-C86779538113}"/>
    <dgm:cxn modelId="{ECD36164-9EC3-204B-9980-3E3C0F55B098}" type="presOf" srcId="{E4B9F122-464B-024D-9E90-D4F3A4BF8529}" destId="{17CCBD90-60B2-5E40-9D2B-CC46122E907B}" srcOrd="0" destOrd="0" presId="urn:microsoft.com/office/officeart/2005/8/layout/lProcess3"/>
    <dgm:cxn modelId="{235D1366-48AB-254B-A435-4E3F2CDA2FDA}" type="presOf" srcId="{68D132C8-337A-F943-A51D-F9B3684AB27C}" destId="{AABC8E96-EA78-A849-8DE7-F41822E9E684}" srcOrd="0" destOrd="0" presId="urn:microsoft.com/office/officeart/2005/8/layout/lProcess3"/>
    <dgm:cxn modelId="{6E80B36D-A8AD-AD46-B46A-4C1B0BDE4B06}" srcId="{DB42E1C5-27C6-0C49-861A-AB27453A60C1}" destId="{A051C04B-2D3E-D74A-8B07-B6E3F14A6440}" srcOrd="0" destOrd="0" parTransId="{83664EE6-C344-4B4D-8C7C-9C1521CBFF0D}" sibTransId="{11DB0EA8-B58A-4245-9D52-AA0C68C1FA23}"/>
    <dgm:cxn modelId="{7F637A77-C6C3-BC46-B3A3-90D6C7CEE7E4}" type="presOf" srcId="{FBBC6C48-50EF-A24D-B392-7F72C680873D}" destId="{40A2FB53-285F-4040-8D5B-657FC74CE752}" srcOrd="0" destOrd="0" presId="urn:microsoft.com/office/officeart/2005/8/layout/lProcess3"/>
    <dgm:cxn modelId="{01E26A78-2B3B-4749-A7CE-E0CB51D769EC}" type="presOf" srcId="{21BA1089-85F8-BE43-9578-F16C0D2C32B0}" destId="{CDFD2005-7750-4642-B5F0-1826EA43B50D}" srcOrd="0" destOrd="0" presId="urn:microsoft.com/office/officeart/2005/8/layout/lProcess3"/>
    <dgm:cxn modelId="{91F50479-CEF9-F140-9D8B-CC3CEFF1CFBB}" type="presOf" srcId="{363EC6C9-9B6D-664F-999E-7C1162F61F66}" destId="{E155AE47-CF22-D54A-9670-080472857681}" srcOrd="0" destOrd="0" presId="urn:microsoft.com/office/officeart/2005/8/layout/lProcess3"/>
    <dgm:cxn modelId="{E7429380-8611-714A-BA75-1900F7AF1782}" srcId="{2F43FAB5-0449-7D4F-8002-BED0A01B442C}" destId="{363EC6C9-9B6D-664F-999E-7C1162F61F66}" srcOrd="0" destOrd="0" parTransId="{15A72BE7-1306-A540-9730-3D017CB154CF}" sibTransId="{A25C015B-DF72-4A43-B14F-6D9D488E4349}"/>
    <dgm:cxn modelId="{83822A90-6F27-BF4D-AA15-E87CB85AC0DF}" srcId="{E4B9F122-464B-024D-9E90-D4F3A4BF8529}" destId="{DB42E1C5-27C6-0C49-861A-AB27453A60C1}" srcOrd="2" destOrd="0" parTransId="{93FF1428-E741-A64C-88B7-B47959021583}" sibTransId="{046218DE-199B-834A-A674-4E32EFF19927}"/>
    <dgm:cxn modelId="{F2DE8EA8-27A4-F646-9F5B-555BCF853714}" type="presOf" srcId="{B26A6CDC-85A3-B741-91D4-C668C2549B11}" destId="{45DD3940-FE74-1F41-AE63-85DE660F3411}" srcOrd="0" destOrd="0" presId="urn:microsoft.com/office/officeart/2005/8/layout/lProcess3"/>
    <dgm:cxn modelId="{C521E3A9-2127-DF45-8251-9ADB39D4A9CE}" type="presOf" srcId="{F8BC9845-B8C1-4F43-87EA-F1F15DF2C687}" destId="{AA00E2AF-30B7-0D42-9287-0184521150AA}" srcOrd="0" destOrd="0" presId="urn:microsoft.com/office/officeart/2005/8/layout/lProcess3"/>
    <dgm:cxn modelId="{41EF74C1-A40A-0344-BB0B-ADF1EBE7FE0D}" type="presOf" srcId="{1C4B0DBB-1630-2744-BD12-134F33F9D14E}" destId="{4D95CA98-C673-B341-8E7F-0E421A2EB1B5}" srcOrd="0" destOrd="0" presId="urn:microsoft.com/office/officeart/2005/8/layout/lProcess3"/>
    <dgm:cxn modelId="{F3EE41C8-DCC7-A543-9D7D-CAE8D241CA28}" srcId="{2F43FAB5-0449-7D4F-8002-BED0A01B442C}" destId="{922F35FD-067A-324D-BE95-A954DD38D5ED}" srcOrd="1" destOrd="0" parTransId="{A575AF4E-DB62-3845-AFA0-D4248467B12F}" sibTransId="{629EA761-64D0-6242-962A-C924D018E05B}"/>
    <dgm:cxn modelId="{AA13C2CC-9B0E-3140-84F5-8A11626637A5}" type="presOf" srcId="{3DED9A79-6E48-F644-9A4F-C257FFB314CD}" destId="{581BF921-C846-1D41-90B7-936BDB3EAD18}" srcOrd="0" destOrd="0" presId="urn:microsoft.com/office/officeart/2005/8/layout/lProcess3"/>
    <dgm:cxn modelId="{DADD72E1-0A45-4247-AC98-9FAE1875A6B1}" srcId="{E4B9F122-464B-024D-9E90-D4F3A4BF8529}" destId="{2F43FAB5-0449-7D4F-8002-BED0A01B442C}" srcOrd="0" destOrd="0" parTransId="{753C0CB3-EAE4-5F48-A7E4-54B40ABE409F}" sibTransId="{52BB6465-E046-8E4A-BCB3-133F4ABEA94B}"/>
    <dgm:cxn modelId="{EB701EE5-1903-AA41-BFBC-CDAFAFF4E43C}" type="presOf" srcId="{2F43FAB5-0449-7D4F-8002-BED0A01B442C}" destId="{7CD742BE-4DFD-F041-A4B4-22B5B280E501}" srcOrd="0" destOrd="0" presId="urn:microsoft.com/office/officeart/2005/8/layout/lProcess3"/>
    <dgm:cxn modelId="{0559BBE7-430E-6A4E-B22E-E61E078F6E3B}" type="presOf" srcId="{922F35FD-067A-324D-BE95-A954DD38D5ED}" destId="{5C60C318-F4CB-7D4F-BECB-4568E3991F0F}" srcOrd="0" destOrd="0" presId="urn:microsoft.com/office/officeart/2005/8/layout/lProcess3"/>
    <dgm:cxn modelId="{2B41A2EF-6682-E84B-8BE0-8FAE672ABEE8}" type="presOf" srcId="{DB42E1C5-27C6-0C49-861A-AB27453A60C1}" destId="{1CF836BE-435A-D74B-801A-26A3D835FB45}" srcOrd="0" destOrd="0" presId="urn:microsoft.com/office/officeart/2005/8/layout/lProcess3"/>
    <dgm:cxn modelId="{081777FA-704D-F047-AFF7-399F4EEEFC25}" srcId="{FBBC6C48-50EF-A24D-B392-7F72C680873D}" destId="{B26A6CDC-85A3-B741-91D4-C668C2549B11}" srcOrd="0" destOrd="0" parTransId="{673C7333-73EA-0B4D-9097-DAC336974ECE}" sibTransId="{F1978FED-A510-5D45-B99A-3EB9ED161E71}"/>
    <dgm:cxn modelId="{7E7AD656-D0A2-2F42-87C0-EBB04A182A43}" type="presParOf" srcId="{17CCBD90-60B2-5E40-9D2B-CC46122E907B}" destId="{BD5B8FB5-E97C-C74C-A331-B9904575BFA8}" srcOrd="0" destOrd="0" presId="urn:microsoft.com/office/officeart/2005/8/layout/lProcess3"/>
    <dgm:cxn modelId="{30446C3B-3E99-484D-9188-793A852EAE1F}" type="presParOf" srcId="{BD5B8FB5-E97C-C74C-A331-B9904575BFA8}" destId="{7CD742BE-4DFD-F041-A4B4-22B5B280E501}" srcOrd="0" destOrd="0" presId="urn:microsoft.com/office/officeart/2005/8/layout/lProcess3"/>
    <dgm:cxn modelId="{D7E55B3D-7AE4-204F-8B62-5C43D6310D93}" type="presParOf" srcId="{BD5B8FB5-E97C-C74C-A331-B9904575BFA8}" destId="{CFC33C01-9996-3E40-9ACB-90165ADA043F}" srcOrd="1" destOrd="0" presId="urn:microsoft.com/office/officeart/2005/8/layout/lProcess3"/>
    <dgm:cxn modelId="{2B377782-C358-EE43-854D-FFBAB0227575}" type="presParOf" srcId="{BD5B8FB5-E97C-C74C-A331-B9904575BFA8}" destId="{E155AE47-CF22-D54A-9670-080472857681}" srcOrd="2" destOrd="0" presId="urn:microsoft.com/office/officeart/2005/8/layout/lProcess3"/>
    <dgm:cxn modelId="{F7C06DD9-496A-0B46-9630-380EE19EBB32}" type="presParOf" srcId="{BD5B8FB5-E97C-C74C-A331-B9904575BFA8}" destId="{B84D0DE4-9D48-B243-B35F-2C7B30BD5F27}" srcOrd="3" destOrd="0" presId="urn:microsoft.com/office/officeart/2005/8/layout/lProcess3"/>
    <dgm:cxn modelId="{20EE727E-1B28-BF45-B3AA-9FE1B19A6C50}" type="presParOf" srcId="{BD5B8FB5-E97C-C74C-A331-B9904575BFA8}" destId="{5C60C318-F4CB-7D4F-BECB-4568E3991F0F}" srcOrd="4" destOrd="0" presId="urn:microsoft.com/office/officeart/2005/8/layout/lProcess3"/>
    <dgm:cxn modelId="{471C7510-A280-9641-976B-215C5E351F1D}" type="presParOf" srcId="{BD5B8FB5-E97C-C74C-A331-B9904575BFA8}" destId="{D354FA68-CACF-C649-B69C-3F4A550D42A8}" srcOrd="5" destOrd="0" presId="urn:microsoft.com/office/officeart/2005/8/layout/lProcess3"/>
    <dgm:cxn modelId="{BD310201-A1F5-A348-8C35-9D4E321C4003}" type="presParOf" srcId="{BD5B8FB5-E97C-C74C-A331-B9904575BFA8}" destId="{4D95CA98-C673-B341-8E7F-0E421A2EB1B5}" srcOrd="6" destOrd="0" presId="urn:microsoft.com/office/officeart/2005/8/layout/lProcess3"/>
    <dgm:cxn modelId="{B1DC1690-FFD8-DE43-BC1B-882574784E55}" type="presParOf" srcId="{BD5B8FB5-E97C-C74C-A331-B9904575BFA8}" destId="{0A76C346-5292-B344-B039-EFE653E96A22}" srcOrd="7" destOrd="0" presId="urn:microsoft.com/office/officeart/2005/8/layout/lProcess3"/>
    <dgm:cxn modelId="{F1DBB1C6-CCF5-CE4D-9479-5E672023782E}" type="presParOf" srcId="{BD5B8FB5-E97C-C74C-A331-B9904575BFA8}" destId="{7690F0AF-5E77-A048-9EE3-F9A2BF0C1067}" srcOrd="8" destOrd="0" presId="urn:microsoft.com/office/officeart/2005/8/layout/lProcess3"/>
    <dgm:cxn modelId="{25A8CC92-C968-4A42-AC61-8C4A95D8C129}" type="presParOf" srcId="{17CCBD90-60B2-5E40-9D2B-CC46122E907B}" destId="{665DBF3E-B041-DD4B-8183-D60DE50D9513}" srcOrd="1" destOrd="0" presId="urn:microsoft.com/office/officeart/2005/8/layout/lProcess3"/>
    <dgm:cxn modelId="{9A30C5BB-1E18-8D4C-B18D-CE0E5B8147CD}" type="presParOf" srcId="{17CCBD90-60B2-5E40-9D2B-CC46122E907B}" destId="{AFFDB254-7C06-BB49-883D-B07DF6FE90D0}" srcOrd="2" destOrd="0" presId="urn:microsoft.com/office/officeart/2005/8/layout/lProcess3"/>
    <dgm:cxn modelId="{C475B81B-99CF-A849-8E77-B83EC378959C}" type="presParOf" srcId="{AFFDB254-7C06-BB49-883D-B07DF6FE90D0}" destId="{40A2FB53-285F-4040-8D5B-657FC74CE752}" srcOrd="0" destOrd="0" presId="urn:microsoft.com/office/officeart/2005/8/layout/lProcess3"/>
    <dgm:cxn modelId="{AD22630C-8DD7-D846-A5FE-1AF60E911E05}" type="presParOf" srcId="{AFFDB254-7C06-BB49-883D-B07DF6FE90D0}" destId="{CF2E2E48-3D45-6A42-90D9-CB4074BDBA81}" srcOrd="1" destOrd="0" presId="urn:microsoft.com/office/officeart/2005/8/layout/lProcess3"/>
    <dgm:cxn modelId="{D381AACD-D1EC-B345-ACD7-C9CD01FA4A73}" type="presParOf" srcId="{AFFDB254-7C06-BB49-883D-B07DF6FE90D0}" destId="{45DD3940-FE74-1F41-AE63-85DE660F3411}" srcOrd="2" destOrd="0" presId="urn:microsoft.com/office/officeart/2005/8/layout/lProcess3"/>
    <dgm:cxn modelId="{815CFF39-16C1-0C4D-A84C-C177D24B180F}" type="presParOf" srcId="{AFFDB254-7C06-BB49-883D-B07DF6FE90D0}" destId="{276766BE-C561-614A-8B9D-77E8FB9709FE}" srcOrd="3" destOrd="0" presId="urn:microsoft.com/office/officeart/2005/8/layout/lProcess3"/>
    <dgm:cxn modelId="{006476C3-DF45-3845-9EE7-AB8CF0519124}" type="presParOf" srcId="{AFFDB254-7C06-BB49-883D-B07DF6FE90D0}" destId="{AABC8E96-EA78-A849-8DE7-F41822E9E684}" srcOrd="4" destOrd="0" presId="urn:microsoft.com/office/officeart/2005/8/layout/lProcess3"/>
    <dgm:cxn modelId="{F949D958-ADFA-1845-8319-074F761E70F4}" type="presParOf" srcId="{AFFDB254-7C06-BB49-883D-B07DF6FE90D0}" destId="{75D20BAD-9659-A448-B5E6-F86CEEB2AFB1}" srcOrd="5" destOrd="0" presId="urn:microsoft.com/office/officeart/2005/8/layout/lProcess3"/>
    <dgm:cxn modelId="{934773FA-99A7-BD42-B7A1-A15CC536D388}" type="presParOf" srcId="{AFFDB254-7C06-BB49-883D-B07DF6FE90D0}" destId="{581BF921-C846-1D41-90B7-936BDB3EAD18}" srcOrd="6" destOrd="0" presId="urn:microsoft.com/office/officeart/2005/8/layout/lProcess3"/>
    <dgm:cxn modelId="{85878685-DE64-2849-BE3B-FDCDF6F87E7B}" type="presParOf" srcId="{17CCBD90-60B2-5E40-9D2B-CC46122E907B}" destId="{D1EC9433-29DB-4941-8AE4-0144F1FFFA14}" srcOrd="3" destOrd="0" presId="urn:microsoft.com/office/officeart/2005/8/layout/lProcess3"/>
    <dgm:cxn modelId="{E7969F94-36C8-774A-A835-1290FC4C70B2}" type="presParOf" srcId="{17CCBD90-60B2-5E40-9D2B-CC46122E907B}" destId="{3E4CEE20-E905-6844-98D3-86F4B0A6D3BC}" srcOrd="4" destOrd="0" presId="urn:microsoft.com/office/officeart/2005/8/layout/lProcess3"/>
    <dgm:cxn modelId="{BD489397-978A-014C-8B08-8D654A2855AE}" type="presParOf" srcId="{3E4CEE20-E905-6844-98D3-86F4B0A6D3BC}" destId="{1CF836BE-435A-D74B-801A-26A3D835FB45}" srcOrd="0" destOrd="0" presId="urn:microsoft.com/office/officeart/2005/8/layout/lProcess3"/>
    <dgm:cxn modelId="{B02FF366-8AD8-0249-97DF-7716E81EAE89}" type="presParOf" srcId="{3E4CEE20-E905-6844-98D3-86F4B0A6D3BC}" destId="{CE95855C-8433-F644-88B1-DCF40BDB6945}" srcOrd="1" destOrd="0" presId="urn:microsoft.com/office/officeart/2005/8/layout/lProcess3"/>
    <dgm:cxn modelId="{E07C81D8-4FC4-8E43-B454-A23B64CA7D26}" type="presParOf" srcId="{3E4CEE20-E905-6844-98D3-86F4B0A6D3BC}" destId="{15E01AE5-B7CA-484F-A1E7-54476D137676}" srcOrd="2" destOrd="0" presId="urn:microsoft.com/office/officeart/2005/8/layout/lProcess3"/>
    <dgm:cxn modelId="{32A93F90-D729-BA4C-B5B4-29C2542631D2}" type="presParOf" srcId="{3E4CEE20-E905-6844-98D3-86F4B0A6D3BC}" destId="{98A755FB-E1FF-1B41-A816-9DE102AE3ACC}" srcOrd="3" destOrd="0" presId="urn:microsoft.com/office/officeart/2005/8/layout/lProcess3"/>
    <dgm:cxn modelId="{BEB314FC-853A-DF4B-AAA1-0B30B170062E}" type="presParOf" srcId="{3E4CEE20-E905-6844-98D3-86F4B0A6D3BC}" destId="{CDFD2005-7750-4642-B5F0-1826EA43B50D}" srcOrd="4" destOrd="0" presId="urn:microsoft.com/office/officeart/2005/8/layout/lProcess3"/>
    <dgm:cxn modelId="{1B6445D8-EEC0-EA43-9262-994CF5F4F800}" type="presParOf" srcId="{3E4CEE20-E905-6844-98D3-86F4B0A6D3BC}" destId="{650BF946-9DD5-804A-B91D-C4B62A42C172}" srcOrd="5" destOrd="0" presId="urn:microsoft.com/office/officeart/2005/8/layout/lProcess3"/>
    <dgm:cxn modelId="{2533DB9C-1517-7441-BCF6-CC7420CA470B}" type="presParOf" srcId="{3E4CEE20-E905-6844-98D3-86F4B0A6D3BC}" destId="{AA00E2AF-30B7-0D42-9287-0184521150AA}" srcOrd="6"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D742BE-4DFD-F041-A4B4-22B5B280E501}">
      <dsp:nvSpPr>
        <dsp:cNvPr id="0" name=""/>
        <dsp:cNvSpPr/>
      </dsp:nvSpPr>
      <dsp:spPr>
        <a:xfrm>
          <a:off x="1508" y="131965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Confirm NEK1 as Activator of HH Signaling</a:t>
          </a:r>
        </a:p>
      </dsp:txBody>
      <dsp:txXfrm>
        <a:off x="604094" y="1319652"/>
        <a:ext cx="1807756" cy="1205171"/>
      </dsp:txXfrm>
    </dsp:sp>
    <dsp:sp modelId="{E155AE47-CF22-D54A-9670-080472857681}">
      <dsp:nvSpPr>
        <dsp:cNvPr id="0" name=""/>
        <dsp:cNvSpPr/>
      </dsp:nvSpPr>
      <dsp:spPr>
        <a:xfrm>
          <a:off x="2622755"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exposure to SS/HH SS Conditions</a:t>
          </a:r>
        </a:p>
      </dsp:txBody>
      <dsp:txXfrm>
        <a:off x="3122901" y="1422091"/>
        <a:ext cx="1500438" cy="1000292"/>
      </dsp:txXfrm>
    </dsp:sp>
    <dsp:sp modelId="{5C60C318-F4CB-7D4F-BECB-4568E3991F0F}">
      <dsp:nvSpPr>
        <dsp:cNvPr id="0" name=""/>
        <dsp:cNvSpPr/>
      </dsp:nvSpPr>
      <dsp:spPr>
        <a:xfrm>
          <a:off x="4773383"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range of Inhibitor</a:t>
          </a:r>
        </a:p>
      </dsp:txBody>
      <dsp:txXfrm>
        <a:off x="5273529" y="1422091"/>
        <a:ext cx="1500438" cy="1000292"/>
      </dsp:txXfrm>
    </dsp:sp>
    <dsp:sp modelId="{4D95CA98-C673-B341-8E7F-0E421A2EB1B5}">
      <dsp:nvSpPr>
        <dsp:cNvPr id="0" name=""/>
        <dsp:cNvSpPr/>
      </dsp:nvSpPr>
      <dsp:spPr>
        <a:xfrm>
          <a:off x="6924011"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Cytotoxicity control</a:t>
          </a:r>
        </a:p>
      </dsp:txBody>
      <dsp:txXfrm>
        <a:off x="7424157" y="1422091"/>
        <a:ext cx="1500438" cy="1000292"/>
      </dsp:txXfrm>
    </dsp:sp>
    <dsp:sp modelId="{7690F0AF-5E77-A048-9EE3-F9A2BF0C1067}">
      <dsp:nvSpPr>
        <dsp:cNvPr id="0" name=""/>
        <dsp:cNvSpPr/>
      </dsp:nvSpPr>
      <dsp:spPr>
        <a:xfrm>
          <a:off x="9074639"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Confirm inhibitor target </a:t>
          </a:r>
        </a:p>
      </dsp:txBody>
      <dsp:txXfrm>
        <a:off x="9574785" y="1422091"/>
        <a:ext cx="1500438" cy="1000292"/>
      </dsp:txXfrm>
    </dsp:sp>
    <dsp:sp modelId="{40A2FB53-285F-4040-8D5B-657FC74CE752}">
      <dsp:nvSpPr>
        <dsp:cNvPr id="0" name=""/>
        <dsp:cNvSpPr/>
      </dsp:nvSpPr>
      <dsp:spPr>
        <a:xfrm>
          <a:off x="1508" y="2693547"/>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Investigate Mechanism of GLI Activation by NEK1</a:t>
          </a:r>
        </a:p>
      </dsp:txBody>
      <dsp:txXfrm>
        <a:off x="604094" y="2693547"/>
        <a:ext cx="1807756" cy="1205171"/>
      </dsp:txXfrm>
    </dsp:sp>
    <dsp:sp modelId="{45DD3940-FE74-1F41-AE63-85DE660F3411}">
      <dsp:nvSpPr>
        <dsp:cNvPr id="0" name=""/>
        <dsp:cNvSpPr/>
      </dsp:nvSpPr>
      <dsp:spPr>
        <a:xfrm>
          <a:off x="2622755"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 vitro Kinase assay with GLI and NEK1</a:t>
          </a:r>
        </a:p>
      </dsp:txBody>
      <dsp:txXfrm>
        <a:off x="3122901" y="2795986"/>
        <a:ext cx="1500438" cy="1000292"/>
      </dsp:txXfrm>
    </dsp:sp>
    <dsp:sp modelId="{AABC8E96-EA78-A849-8DE7-F41822E9E684}">
      <dsp:nvSpPr>
        <dsp:cNvPr id="0" name=""/>
        <dsp:cNvSpPr/>
      </dsp:nvSpPr>
      <dsp:spPr>
        <a:xfrm>
          <a:off x="4773383"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GLI knock down to confirm activation by NEK1</a:t>
          </a:r>
        </a:p>
      </dsp:txBody>
      <dsp:txXfrm>
        <a:off x="5273529" y="2795986"/>
        <a:ext cx="1500438" cy="1000292"/>
      </dsp:txXfrm>
    </dsp:sp>
    <dsp:sp modelId="{581BF921-C846-1D41-90B7-936BDB3EAD18}">
      <dsp:nvSpPr>
        <dsp:cNvPr id="0" name=""/>
        <dsp:cNvSpPr/>
      </dsp:nvSpPr>
      <dsp:spPr>
        <a:xfrm>
          <a:off x="6924011"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CO-IP of GLI and NEK1</a:t>
          </a:r>
        </a:p>
      </dsp:txBody>
      <dsp:txXfrm>
        <a:off x="7424157" y="2795986"/>
        <a:ext cx="1500438" cy="1000292"/>
      </dsp:txXfrm>
    </dsp:sp>
    <dsp:sp modelId="{1CF836BE-435A-D74B-801A-26A3D835FB45}">
      <dsp:nvSpPr>
        <dsp:cNvPr id="0" name=""/>
        <dsp:cNvSpPr/>
      </dsp:nvSpPr>
      <dsp:spPr>
        <a:xfrm>
          <a:off x="1508" y="406744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Continue Kinase Screening </a:t>
          </a:r>
        </a:p>
      </dsp:txBody>
      <dsp:txXfrm>
        <a:off x="604094" y="4067442"/>
        <a:ext cx="1807756" cy="1205171"/>
      </dsp:txXfrm>
    </dsp:sp>
    <dsp:sp modelId="{15E01AE5-B7CA-484F-A1E7-54476D137676}">
      <dsp:nvSpPr>
        <dsp:cNvPr id="0" name=""/>
        <dsp:cNvSpPr/>
      </dsp:nvSpPr>
      <dsp:spPr>
        <a:xfrm>
          <a:off x="2622755"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BUB1, PAK6, CDK19 </a:t>
          </a:r>
        </a:p>
      </dsp:txBody>
      <dsp:txXfrm>
        <a:off x="3122901" y="4169882"/>
        <a:ext cx="1500438" cy="1000292"/>
      </dsp:txXfrm>
    </dsp:sp>
    <dsp:sp modelId="{CDFD2005-7750-4642-B5F0-1826EA43B50D}">
      <dsp:nvSpPr>
        <dsp:cNvPr id="0" name=""/>
        <dsp:cNvSpPr/>
      </dsp:nvSpPr>
      <dsp:spPr>
        <a:xfrm>
          <a:off x="4773383"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GLI Activation with qPCR</a:t>
          </a:r>
        </a:p>
      </dsp:txBody>
      <dsp:txXfrm>
        <a:off x="5273529" y="4169882"/>
        <a:ext cx="1500438" cy="1000292"/>
      </dsp:txXfrm>
    </dsp:sp>
    <dsp:sp modelId="{AA00E2AF-30B7-0D42-9287-0184521150AA}">
      <dsp:nvSpPr>
        <dsp:cNvPr id="0" name=""/>
        <dsp:cNvSpPr/>
      </dsp:nvSpPr>
      <dsp:spPr>
        <a:xfrm>
          <a:off x="6924011"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Cell Survival </a:t>
          </a:r>
        </a:p>
      </dsp:txBody>
      <dsp:txXfrm>
        <a:off x="7424157" y="4169882"/>
        <a:ext cx="1500438" cy="100029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2.jpeg>
</file>

<file path=ppt/media/image13.jpeg>
</file>

<file path=ppt/media/image15.tiff>
</file>

<file path=ppt/media/image2.png>
</file>

<file path=ppt/media/image3.png>
</file>

<file path=ppt/media/image4.png>
</file>

<file path=ppt/media/image5.png>
</file>

<file path=ppt/media/image6.jpeg>
</file>

<file path=ppt/media/image7.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5FC47A-10DE-424C-9565-E3232329B427}" type="datetimeFigureOut">
              <a:rPr lang="en-US" smtClean="0"/>
              <a:t>12/5/19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C05CE2-C150-674A-BE68-EDFD3723B347}" type="slidenum">
              <a:rPr lang="en-US" smtClean="0"/>
              <a:t>‹#›</a:t>
            </a:fld>
            <a:endParaRPr lang="en-US"/>
          </a:p>
        </p:txBody>
      </p:sp>
    </p:spTree>
    <p:extLst>
      <p:ext uri="{BB962C8B-B14F-4D97-AF65-F5344CB8AC3E}">
        <p14:creationId xmlns:p14="http://schemas.microsoft.com/office/powerpoint/2010/main" val="28456167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Basal Cell Carcinoma is the most prevalent skin cancer in the US with 4 million diagnosis a year. This cancer occurs in the basal layer which is the lowest layer of the epidermis and is most common on sun-exposed areas of the body. This disease is deadly if left untreated and is has a particularly high rate of reoccurrence which adds to its risk to the patient. Evidence supports that BCC caused by uncontrolled activation of the hedgehog signaling pathway  (HOW!!!!) which is critical in development in the primary cilia of a cell.</a:t>
            </a:r>
          </a:p>
        </p:txBody>
      </p:sp>
      <p:sp>
        <p:nvSpPr>
          <p:cNvPr id="4" name="Slide Number Placeholder 3"/>
          <p:cNvSpPr>
            <a:spLocks noGrp="1"/>
          </p:cNvSpPr>
          <p:nvPr>
            <p:ph type="sldNum" sz="quarter" idx="5"/>
          </p:nvPr>
        </p:nvSpPr>
        <p:spPr/>
        <p:txBody>
          <a:bodyPr/>
          <a:lstStyle/>
          <a:p>
            <a:fld id="{C9C05CE2-C150-674A-BE68-EDFD3723B347}" type="slidenum">
              <a:rPr lang="en-US" smtClean="0"/>
              <a:t>2</a:t>
            </a:fld>
            <a:endParaRPr lang="en-US"/>
          </a:p>
        </p:txBody>
      </p:sp>
    </p:spTree>
    <p:extLst>
      <p:ext uri="{BB962C8B-B14F-4D97-AF65-F5344CB8AC3E}">
        <p14:creationId xmlns:p14="http://schemas.microsoft.com/office/powerpoint/2010/main" val="9192332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MAP2K1/MEK does not seem to have effect on Hedgehog Signaling pathway, so we can eliminate this kinase from our running </a:t>
            </a:r>
          </a:p>
          <a:p>
            <a:endParaRPr lang="en-US" dirty="0"/>
          </a:p>
          <a:p>
            <a:r>
              <a:rPr lang="en-US" dirty="0"/>
              <a:t>Next look at PDHK and why </a:t>
            </a:r>
          </a:p>
        </p:txBody>
      </p:sp>
      <p:sp>
        <p:nvSpPr>
          <p:cNvPr id="4" name="Slide Number Placeholder 3"/>
          <p:cNvSpPr>
            <a:spLocks noGrp="1"/>
          </p:cNvSpPr>
          <p:nvPr>
            <p:ph type="sldNum" sz="quarter" idx="5"/>
          </p:nvPr>
        </p:nvSpPr>
        <p:spPr/>
        <p:txBody>
          <a:bodyPr/>
          <a:lstStyle/>
          <a:p>
            <a:fld id="{C9C05CE2-C150-674A-BE68-EDFD3723B347}" type="slidenum">
              <a:rPr lang="en-US" smtClean="0"/>
              <a:t>13</a:t>
            </a:fld>
            <a:endParaRPr lang="en-US"/>
          </a:p>
        </p:txBody>
      </p:sp>
    </p:spTree>
    <p:extLst>
      <p:ext uri="{BB962C8B-B14F-4D97-AF65-F5344CB8AC3E}">
        <p14:creationId xmlns:p14="http://schemas.microsoft.com/office/powerpoint/2010/main" val="21925579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14</a:t>
            </a:fld>
            <a:endParaRPr lang="en-US"/>
          </a:p>
        </p:txBody>
      </p:sp>
    </p:spTree>
    <p:extLst>
      <p:ext uri="{BB962C8B-B14F-4D97-AF65-F5344CB8AC3E}">
        <p14:creationId xmlns:p14="http://schemas.microsoft.com/office/powerpoint/2010/main" val="8069954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15</a:t>
            </a:fld>
            <a:endParaRPr lang="en-US"/>
          </a:p>
        </p:txBody>
      </p:sp>
    </p:spTree>
    <p:extLst>
      <p:ext uri="{BB962C8B-B14F-4D97-AF65-F5344CB8AC3E}">
        <p14:creationId xmlns:p14="http://schemas.microsoft.com/office/powerpoint/2010/main" val="1708616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16</a:t>
            </a:fld>
            <a:endParaRPr lang="en-US"/>
          </a:p>
        </p:txBody>
      </p:sp>
    </p:spTree>
    <p:extLst>
      <p:ext uri="{BB962C8B-B14F-4D97-AF65-F5344CB8AC3E}">
        <p14:creationId xmlns:p14="http://schemas.microsoft.com/office/powerpoint/2010/main" val="31793503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PDHK does not seem to be a promising target, however we could try to increase the range of drug treatment to see if there is an impact. However, the inhibitor we are using is a general acid so many different pathways might be impacted with the use of this drug. If we wanted to pursue this kinase we could knock out PDHK with short hairpin RNA or CRISPR to see if the drug is working specifically on its target and how its working. </a:t>
            </a:r>
          </a:p>
          <a:p>
            <a:endParaRPr lang="en-US" dirty="0"/>
          </a:p>
          <a:p>
            <a:r>
              <a:rPr lang="en-US" dirty="0"/>
              <a:t>Then look at the next kinase (NEK) </a:t>
            </a:r>
          </a:p>
        </p:txBody>
      </p:sp>
      <p:sp>
        <p:nvSpPr>
          <p:cNvPr id="4" name="Slide Number Placeholder 3"/>
          <p:cNvSpPr>
            <a:spLocks noGrp="1"/>
          </p:cNvSpPr>
          <p:nvPr>
            <p:ph type="sldNum" sz="quarter" idx="5"/>
          </p:nvPr>
        </p:nvSpPr>
        <p:spPr/>
        <p:txBody>
          <a:bodyPr/>
          <a:lstStyle/>
          <a:p>
            <a:fld id="{C9C05CE2-C150-674A-BE68-EDFD3723B347}" type="slidenum">
              <a:rPr lang="en-US" smtClean="0"/>
              <a:t>17</a:t>
            </a:fld>
            <a:endParaRPr lang="en-US"/>
          </a:p>
        </p:txBody>
      </p:sp>
    </p:spTree>
    <p:extLst>
      <p:ext uri="{BB962C8B-B14F-4D97-AF65-F5344CB8AC3E}">
        <p14:creationId xmlns:p14="http://schemas.microsoft.com/office/powerpoint/2010/main" val="26193711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increase in expression of HH SS WT but see a reduction of the GLI expression when the drug is added. In the BCC cell line, we see some concentrations have decreased GLI expression, which is a positive result. </a:t>
            </a:r>
          </a:p>
        </p:txBody>
      </p:sp>
      <p:sp>
        <p:nvSpPr>
          <p:cNvPr id="4" name="Slide Number Placeholder 3"/>
          <p:cNvSpPr>
            <a:spLocks noGrp="1"/>
          </p:cNvSpPr>
          <p:nvPr>
            <p:ph type="sldNum" sz="quarter" idx="5"/>
          </p:nvPr>
        </p:nvSpPr>
        <p:spPr/>
        <p:txBody>
          <a:bodyPr/>
          <a:lstStyle/>
          <a:p>
            <a:fld id="{C9C05CE2-C150-674A-BE68-EDFD3723B347}" type="slidenum">
              <a:rPr lang="en-US" smtClean="0"/>
              <a:t>18</a:t>
            </a:fld>
            <a:endParaRPr lang="en-US"/>
          </a:p>
        </p:txBody>
      </p:sp>
    </p:spTree>
    <p:extLst>
      <p:ext uri="{BB962C8B-B14F-4D97-AF65-F5344CB8AC3E}">
        <p14:creationId xmlns:p14="http://schemas.microsoft.com/office/powerpoint/2010/main" val="11024228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20</a:t>
            </a:fld>
            <a:endParaRPr lang="en-US"/>
          </a:p>
        </p:txBody>
      </p:sp>
    </p:spTree>
    <p:extLst>
      <p:ext uri="{BB962C8B-B14F-4D97-AF65-F5344CB8AC3E}">
        <p14:creationId xmlns:p14="http://schemas.microsoft.com/office/powerpoint/2010/main" val="40115164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 Kinase seems to be the most impactful of the kinases tested, as presence of the inhibitor caused a reduction in GLI expression, thus suppressing GLI activation and showing NEK1 is important in this pathway </a:t>
            </a:r>
          </a:p>
        </p:txBody>
      </p:sp>
      <p:sp>
        <p:nvSpPr>
          <p:cNvPr id="4" name="Slide Number Placeholder 3"/>
          <p:cNvSpPr>
            <a:spLocks noGrp="1"/>
          </p:cNvSpPr>
          <p:nvPr>
            <p:ph type="sldNum" sz="quarter" idx="5"/>
          </p:nvPr>
        </p:nvSpPr>
        <p:spPr/>
        <p:txBody>
          <a:bodyPr/>
          <a:lstStyle/>
          <a:p>
            <a:fld id="{C9C05CE2-C150-674A-BE68-EDFD3723B347}" type="slidenum">
              <a:rPr lang="en-US" smtClean="0"/>
              <a:t>21</a:t>
            </a:fld>
            <a:endParaRPr lang="en-US"/>
          </a:p>
        </p:txBody>
      </p:sp>
    </p:spTree>
    <p:extLst>
      <p:ext uri="{BB962C8B-B14F-4D97-AF65-F5344CB8AC3E}">
        <p14:creationId xmlns:p14="http://schemas.microsoft.com/office/powerpoint/2010/main" val="20921674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I would like to continue to pursue NEK1 as a Hedgehog Signaling Pathway activator. To begin, I would increase the incubation of cells in SS conditions. These cells were placed in SS conditions right before dosing, however, I would like to confirm that this interaction still occurs when the cells are serum starved for a day before treatment. This would likely increase the response we have observed in the Wild Type cells because the primary cilia would have time to form.  I would increase the range of Zinc05007751 tested as the range in this experiment was narrow beginning with 3.4 </a:t>
            </a:r>
            <a:r>
              <a:rPr lang="en-US" dirty="0" err="1"/>
              <a:t>uM</a:t>
            </a:r>
            <a:r>
              <a:rPr lang="en-US" dirty="0"/>
              <a:t> and increasing to 10 </a:t>
            </a:r>
            <a:r>
              <a:rPr lang="en-US" dirty="0" err="1"/>
              <a:t>uM</a:t>
            </a:r>
            <a:r>
              <a:rPr lang="en-US" dirty="0"/>
              <a:t>. This will give us a better idea of the effect of this drug. Additionally, I want to provide a control for cytotoxicity by treating a mouse keratinocyte line with the drug and incubating for 6 days. This is crucial because the BCC cell line has gained resistance over time so we want to have a mimic for what this drug will do </a:t>
            </a:r>
            <a:r>
              <a:rPr lang="en-US" i="1" dirty="0"/>
              <a:t>in vivo </a:t>
            </a:r>
            <a:r>
              <a:rPr lang="en-US" dirty="0"/>
              <a:t>in a mouse experiment. After fine tuning these experimental conditions, I would like to confirm that the target for this drug is as expected by knocking down NEK1 using shRNA or CRISPR. I expect that the drug will not have an effect on GLI transcription when NEK1 is knocked down as it will not be able to act on its target. </a:t>
            </a:r>
          </a:p>
          <a:p>
            <a:r>
              <a:rPr lang="en-US" dirty="0"/>
              <a:t>Long term want to investigate if the Hedgehog pathway is being activated by </a:t>
            </a:r>
            <a:r>
              <a:rPr lang="en-US" dirty="0" err="1"/>
              <a:t>Gli</a:t>
            </a:r>
            <a:r>
              <a:rPr lang="en-US" dirty="0"/>
              <a:t> by knocking down GLI with ShRNA or CRISPR and treating with NEK inhibitor to and measuring the GLI expression. </a:t>
            </a:r>
          </a:p>
        </p:txBody>
      </p:sp>
      <p:sp>
        <p:nvSpPr>
          <p:cNvPr id="4" name="Slide Number Placeholder 3"/>
          <p:cNvSpPr>
            <a:spLocks noGrp="1"/>
          </p:cNvSpPr>
          <p:nvPr>
            <p:ph type="sldNum" sz="quarter" idx="5"/>
          </p:nvPr>
        </p:nvSpPr>
        <p:spPr/>
        <p:txBody>
          <a:bodyPr/>
          <a:lstStyle/>
          <a:p>
            <a:fld id="{C9C05CE2-C150-674A-BE68-EDFD3723B347}" type="slidenum">
              <a:rPr lang="en-US" smtClean="0"/>
              <a:t>22</a:t>
            </a:fld>
            <a:endParaRPr lang="en-US"/>
          </a:p>
        </p:txBody>
      </p:sp>
    </p:spTree>
    <p:extLst>
      <p:ext uri="{BB962C8B-B14F-4D97-AF65-F5344CB8AC3E}">
        <p14:creationId xmlns:p14="http://schemas.microsoft.com/office/powerpoint/2010/main" val="32563626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I would like to continue to pursue NEK1 as a Hedgehog Signaling Pathway activator. To begin, I would increase the incubation of cells in SS conditions. These cells were placed in SS conditions right before dosing, however, I would like to confirm that this interaction still occurs when the cells are serum starved for a day before treatment. This would likely increase the response we have observed in the Wild Type cells because the primary cilia would have time to form.  I would increase the range of Zinc05007751 tested as the range in this experiment was narrow beginning with 3.4 </a:t>
            </a:r>
            <a:r>
              <a:rPr lang="en-US" dirty="0" err="1"/>
              <a:t>uM</a:t>
            </a:r>
            <a:r>
              <a:rPr lang="en-US" dirty="0"/>
              <a:t> and increasing to 10 </a:t>
            </a:r>
            <a:r>
              <a:rPr lang="en-US" dirty="0" err="1"/>
              <a:t>uM</a:t>
            </a:r>
            <a:r>
              <a:rPr lang="en-US" dirty="0"/>
              <a:t>. This will give us a better idea of the effect of this drug. Additionally, I want to provide a control for cytotoxicity by treating a mouse keratinocyte line with the drug and incubating for 6 days. This is crucial because the BCC cell line has gained resistance over time so we want to have a mimic for what this drug will do </a:t>
            </a:r>
            <a:r>
              <a:rPr lang="en-US" i="1" dirty="0"/>
              <a:t>in vivo </a:t>
            </a:r>
            <a:r>
              <a:rPr lang="en-US" dirty="0"/>
              <a:t>in a mouse experiment. After fine tuning these experimental conditions, I would like to confirm that the target for this drug is as expected by knocking down NEK1 using shRNA or CRISPR. I expect that the drug will not have an effect on GLI transcription when NEK1 is knocked down as it will not be able to act on its target. </a:t>
            </a:r>
          </a:p>
          <a:p>
            <a:r>
              <a:rPr lang="en-US" dirty="0"/>
              <a:t>Long term want to investigate if the NEK is activating </a:t>
            </a:r>
            <a:r>
              <a:rPr lang="en-US" dirty="0" err="1"/>
              <a:t>Gli</a:t>
            </a:r>
            <a:r>
              <a:rPr lang="en-US" dirty="0"/>
              <a:t> by doing an in vitro kinase assay using human recombinant NEK1 and GLI. </a:t>
            </a:r>
          </a:p>
          <a:p>
            <a:endParaRPr lang="en-US" dirty="0"/>
          </a:p>
          <a:p>
            <a:r>
              <a:rPr lang="en-US" dirty="0"/>
              <a:t>Co-IP to see if they interact in biology </a:t>
            </a:r>
          </a:p>
        </p:txBody>
      </p:sp>
      <p:sp>
        <p:nvSpPr>
          <p:cNvPr id="4" name="Slide Number Placeholder 3"/>
          <p:cNvSpPr>
            <a:spLocks noGrp="1"/>
          </p:cNvSpPr>
          <p:nvPr>
            <p:ph type="sldNum" sz="quarter" idx="5"/>
          </p:nvPr>
        </p:nvSpPr>
        <p:spPr/>
        <p:txBody>
          <a:bodyPr/>
          <a:lstStyle/>
          <a:p>
            <a:fld id="{C9C05CE2-C150-674A-BE68-EDFD3723B347}" type="slidenum">
              <a:rPr lang="en-US" smtClean="0"/>
              <a:t>23</a:t>
            </a:fld>
            <a:endParaRPr lang="en-US"/>
          </a:p>
        </p:txBody>
      </p:sp>
    </p:spTree>
    <p:extLst>
      <p:ext uri="{BB962C8B-B14F-4D97-AF65-F5344CB8AC3E}">
        <p14:creationId xmlns:p14="http://schemas.microsoft.com/office/powerpoint/2010/main" val="2735895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lphaUcPeriod"/>
            </a:pPr>
            <a:r>
              <a:rPr lang="en-US" dirty="0"/>
              <a:t>SLOWWWW!!</a:t>
            </a:r>
          </a:p>
          <a:p>
            <a:pPr marL="228600" indent="-228600">
              <a:buAutoNum type="alphaUcPeriod"/>
            </a:pPr>
            <a:r>
              <a:rPr lang="en-US" dirty="0"/>
              <a:t>Inactive </a:t>
            </a:r>
            <a:r>
              <a:rPr lang="en-US" dirty="0" err="1"/>
              <a:t>Hh</a:t>
            </a:r>
            <a:r>
              <a:rPr lang="en-US" dirty="0"/>
              <a:t> pathway and B. active </a:t>
            </a:r>
            <a:r>
              <a:rPr lang="en-US" dirty="0" err="1"/>
              <a:t>Hh</a:t>
            </a:r>
            <a:r>
              <a:rPr lang="en-US" dirty="0"/>
              <a:t> pathway </a:t>
            </a:r>
          </a:p>
          <a:p>
            <a:pPr marL="685800" lvl="1" indent="-228600">
              <a:buAutoNum type="alphaUcPeriod"/>
            </a:pPr>
            <a:r>
              <a:rPr lang="en-US" dirty="0"/>
              <a:t>Inactive HH pathway, Patched receptor inhibits smoothened and </a:t>
            </a:r>
            <a:r>
              <a:rPr lang="en-US" dirty="0" err="1"/>
              <a:t>Sufu</a:t>
            </a:r>
            <a:r>
              <a:rPr lang="en-US" dirty="0"/>
              <a:t> inhibits </a:t>
            </a:r>
            <a:r>
              <a:rPr lang="en-US" dirty="0" err="1"/>
              <a:t>Gli</a:t>
            </a:r>
            <a:r>
              <a:rPr lang="en-US" dirty="0"/>
              <a:t> transcription pathway </a:t>
            </a:r>
          </a:p>
          <a:p>
            <a:pPr marL="685800" lvl="1" indent="-228600">
              <a:buAutoNum type="alphaUcPeriod"/>
            </a:pPr>
            <a:r>
              <a:rPr lang="en-US" dirty="0"/>
              <a:t>When HH ligand binds to patched receptor </a:t>
            </a:r>
            <a:r>
              <a:rPr lang="en-US" sz="1200" kern="1200" dirty="0">
                <a:solidFill>
                  <a:schemeClr val="tx1"/>
                </a:solidFill>
                <a:effectLst/>
                <a:latin typeface="+mn-lt"/>
                <a:ea typeface="+mn-ea"/>
                <a:cs typeface="+mn-cs"/>
              </a:rPr>
              <a:t>activating the signal transducer Smoothened (SMO). SMO then moves to the cilium where it binds and inhibits Suppressor of Fused (SUFU), resulting in transcription factor activation of Glioma-Associated Oncogene (GLI)</a:t>
            </a:r>
            <a:r>
              <a:rPr lang="en-US" dirty="0">
                <a:effectLst/>
              </a:rPr>
              <a:t> </a:t>
            </a:r>
          </a:p>
          <a:p>
            <a:pPr marL="685800" lvl="1" indent="-228600">
              <a:buAutoNum type="alphaUcPeriod"/>
            </a:pPr>
            <a:endParaRPr lang="en-US" dirty="0">
              <a:effectLst/>
            </a:endParaRPr>
          </a:p>
          <a:p>
            <a:pPr marL="685800" lvl="1" indent="-228600">
              <a:buAutoNum type="alphaUcPeriod"/>
            </a:pPr>
            <a:r>
              <a:rPr lang="en-US" dirty="0">
                <a:effectLst/>
              </a:rPr>
              <a:t>GLI1—main activator, GLI2—activator—interested in GLI1--activators in hedgehog signaling—Gli2 starts it and GLI1 keeps it going! </a:t>
            </a:r>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3</a:t>
            </a:fld>
            <a:endParaRPr lang="en-US"/>
          </a:p>
        </p:txBody>
      </p:sp>
    </p:spTree>
    <p:extLst>
      <p:ext uri="{BB962C8B-B14F-4D97-AF65-F5344CB8AC3E}">
        <p14:creationId xmlns:p14="http://schemas.microsoft.com/office/powerpoint/2010/main" val="34663543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method for treating BCC, small molecule drugs such as </a:t>
            </a:r>
            <a:r>
              <a:rPr lang="en-US" dirty="0" err="1"/>
              <a:t>vismodegib</a:t>
            </a:r>
            <a:r>
              <a:rPr lang="en-US" dirty="0"/>
              <a:t> have been designed to inhibit smoothened. When smoothened is inhibited, the release of GLI transcription factors cannot occur and thus Hedgehog target genes cannot be transcribed. However, it has been found that BCC can acquire resistance to SMO inhibitors thus causing a loss of SMO inhibitor </a:t>
            </a:r>
            <a:r>
              <a:rPr lang="en-US" dirty="0" err="1"/>
              <a:t>Sufu</a:t>
            </a:r>
            <a:r>
              <a:rPr lang="en-US" dirty="0"/>
              <a:t> or the gain of more transcription factors in the system. Additionally, mutations in SMO have caused the drug to be ineffective in suppressing SMO and thus allowing the pathway to proceed as normal. </a:t>
            </a:r>
          </a:p>
        </p:txBody>
      </p:sp>
      <p:sp>
        <p:nvSpPr>
          <p:cNvPr id="4" name="Slide Number Placeholder 3"/>
          <p:cNvSpPr>
            <a:spLocks noGrp="1"/>
          </p:cNvSpPr>
          <p:nvPr>
            <p:ph type="sldNum" sz="quarter" idx="5"/>
          </p:nvPr>
        </p:nvSpPr>
        <p:spPr/>
        <p:txBody>
          <a:bodyPr/>
          <a:lstStyle/>
          <a:p>
            <a:fld id="{C9C05CE2-C150-674A-BE68-EDFD3723B347}" type="slidenum">
              <a:rPr lang="en-US" smtClean="0"/>
              <a:t>5</a:t>
            </a:fld>
            <a:endParaRPr lang="en-US"/>
          </a:p>
        </p:txBody>
      </p:sp>
    </p:spTree>
    <p:extLst>
      <p:ext uri="{BB962C8B-B14F-4D97-AF65-F5344CB8AC3E}">
        <p14:creationId xmlns:p14="http://schemas.microsoft.com/office/powerpoint/2010/main" val="21887910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BCC resistance and SMO mutations have directed the attention in drug development to the GLI transcription factors. Our lab has compiled and screened for activation of mutations in GLI that are recurrent in the COSMIC database. Some of the activating mutants sit near kinase sites so this phosphorylation can be affected by kinase sites—thus increasing GLI activity. </a:t>
            </a:r>
          </a:p>
          <a:p>
            <a:endParaRPr lang="en-US" dirty="0"/>
          </a:p>
          <a:p>
            <a:r>
              <a:rPr lang="en-US" dirty="0"/>
              <a:t> It is believed that transcription factors are regulated by kinases; therefore, it is of interest to see the effect of kinase activity on these mutation sites. </a:t>
            </a:r>
          </a:p>
        </p:txBody>
      </p:sp>
      <p:sp>
        <p:nvSpPr>
          <p:cNvPr id="4" name="Slide Number Placeholder 3"/>
          <p:cNvSpPr>
            <a:spLocks noGrp="1"/>
          </p:cNvSpPr>
          <p:nvPr>
            <p:ph type="sldNum" sz="quarter" idx="5"/>
          </p:nvPr>
        </p:nvSpPr>
        <p:spPr/>
        <p:txBody>
          <a:bodyPr/>
          <a:lstStyle/>
          <a:p>
            <a:fld id="{C9C05CE2-C150-674A-BE68-EDFD3723B347}" type="slidenum">
              <a:rPr lang="en-US" smtClean="0"/>
              <a:t>6</a:t>
            </a:fld>
            <a:endParaRPr lang="en-US"/>
          </a:p>
        </p:txBody>
      </p:sp>
    </p:spTree>
    <p:extLst>
      <p:ext uri="{BB962C8B-B14F-4D97-AF65-F5344CB8AC3E}">
        <p14:creationId xmlns:p14="http://schemas.microsoft.com/office/powerpoint/2010/main" val="27849207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Kinases predicted to be active at recurrent GLI mutations were selected based on </a:t>
            </a:r>
            <a:r>
              <a:rPr lang="en-US" sz="1200" kern="1200" dirty="0">
                <a:solidFill>
                  <a:schemeClr val="tx1"/>
                </a:solidFill>
                <a:effectLst/>
                <a:latin typeface="+mn-lt"/>
                <a:ea typeface="+mn-ea"/>
                <a:cs typeface="+mn-cs"/>
              </a:rPr>
              <a:t>previous insight into their activity in Hedgehog Signaling or cancer allowed. Additionally inhibitors for these kinases were selected based on their availability, specificity and IC50 range. </a:t>
            </a:r>
            <a:endParaRPr lang="en-US" dirty="0"/>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7</a:t>
            </a:fld>
            <a:endParaRPr lang="en-US"/>
          </a:p>
        </p:txBody>
      </p:sp>
    </p:spTree>
    <p:extLst>
      <p:ext uri="{BB962C8B-B14F-4D97-AF65-F5344CB8AC3E}">
        <p14:creationId xmlns:p14="http://schemas.microsoft.com/office/powerpoint/2010/main" val="720605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Kinases predicted to be active at recurrent GLI mutations were selected based on </a:t>
            </a:r>
            <a:r>
              <a:rPr lang="en-US" sz="1200" kern="1200" dirty="0">
                <a:solidFill>
                  <a:schemeClr val="tx1"/>
                </a:solidFill>
                <a:effectLst/>
                <a:latin typeface="+mn-lt"/>
                <a:ea typeface="+mn-ea"/>
                <a:cs typeface="+mn-cs"/>
              </a:rPr>
              <a:t>previous insight into their activity in Hedgehog Signaling or cancer allowed. Additionally inhibitors for these kinases were selected based on their availability, specificity and IC50 range. </a:t>
            </a:r>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9</a:t>
            </a:fld>
            <a:endParaRPr lang="en-US"/>
          </a:p>
        </p:txBody>
      </p:sp>
    </p:spTree>
    <p:extLst>
      <p:ext uri="{BB962C8B-B14F-4D97-AF65-F5344CB8AC3E}">
        <p14:creationId xmlns:p14="http://schemas.microsoft.com/office/powerpoint/2010/main" val="22184713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Possibly split graphs?—</a:t>
            </a:r>
            <a:r>
              <a:rPr lang="en-US" dirty="0" err="1"/>
              <a:t>Backupslide</a:t>
            </a:r>
            <a:r>
              <a:rPr lang="en-US" dirty="0"/>
              <a:t>/animation  </a:t>
            </a:r>
          </a:p>
          <a:p>
            <a:endParaRPr lang="en-US" dirty="0"/>
          </a:p>
          <a:p>
            <a:r>
              <a:rPr lang="en-US" dirty="0" err="1"/>
              <a:t>Gli</a:t>
            </a:r>
            <a:r>
              <a:rPr lang="en-US" dirty="0"/>
              <a:t> expression of RNA extracted from WT and BCC cells treated with drug for 24 hours. </a:t>
            </a:r>
          </a:p>
          <a:p>
            <a:r>
              <a:rPr lang="en-US" dirty="0"/>
              <a:t>Looking at GLI gene expression indicative of Hedgehog Pathway activation. We observe increased </a:t>
            </a:r>
            <a:r>
              <a:rPr lang="en-US" dirty="0" err="1"/>
              <a:t>Gli</a:t>
            </a:r>
            <a:r>
              <a:rPr lang="en-US" dirty="0"/>
              <a:t> expression in hedgehog conditioned serum starved media as expected because the Hedgehog pathway is specifically activated. However, between untreated and treated samples, not much change in GLI expression. </a:t>
            </a:r>
          </a:p>
          <a:p>
            <a:r>
              <a:rPr lang="en-US" dirty="0"/>
              <a:t>Outlier BCC (still outlier that whatever happened in that treatment condition Is just odd but with an experimental replicate it could go away, could also be a bimodal response where there is a different response to the drug based on its concentration) </a:t>
            </a:r>
          </a:p>
          <a:p>
            <a:endParaRPr lang="en-US" dirty="0"/>
          </a:p>
          <a:p>
            <a:r>
              <a:rPr lang="en-US" dirty="0"/>
              <a:t>Does drug </a:t>
            </a:r>
            <a:r>
              <a:rPr lang="en-US" dirty="0" err="1"/>
              <a:t>work..need</a:t>
            </a:r>
            <a:r>
              <a:rPr lang="en-US" dirty="0"/>
              <a:t> to see if it works in KD or if Western of a target gene can show decreased levels of phosphorylation</a:t>
            </a:r>
          </a:p>
        </p:txBody>
      </p:sp>
      <p:sp>
        <p:nvSpPr>
          <p:cNvPr id="4" name="Slide Number Placeholder 3"/>
          <p:cNvSpPr>
            <a:spLocks noGrp="1"/>
          </p:cNvSpPr>
          <p:nvPr>
            <p:ph type="sldNum" sz="quarter" idx="5"/>
          </p:nvPr>
        </p:nvSpPr>
        <p:spPr/>
        <p:txBody>
          <a:bodyPr/>
          <a:lstStyle/>
          <a:p>
            <a:fld id="{C9C05CE2-C150-674A-BE68-EDFD3723B347}" type="slidenum">
              <a:rPr lang="en-US" smtClean="0"/>
              <a:t>10</a:t>
            </a:fld>
            <a:endParaRPr lang="en-US"/>
          </a:p>
        </p:txBody>
      </p:sp>
    </p:spTree>
    <p:extLst>
      <p:ext uri="{BB962C8B-B14F-4D97-AF65-F5344CB8AC3E}">
        <p14:creationId xmlns:p14="http://schemas.microsoft.com/office/powerpoint/2010/main" val="33884764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observe increased </a:t>
            </a:r>
            <a:r>
              <a:rPr lang="en-US" dirty="0" err="1"/>
              <a:t>Gli</a:t>
            </a:r>
            <a:r>
              <a:rPr lang="en-US" dirty="0"/>
              <a:t> expression in hedgehog conditioned serum starved media as expected because the Hedgehog pathway is specifically activated. </a:t>
            </a:r>
          </a:p>
          <a:p>
            <a:r>
              <a:rPr lang="en-US" dirty="0"/>
              <a:t>Outlier BCC (repeating experiment) </a:t>
            </a:r>
          </a:p>
        </p:txBody>
      </p:sp>
      <p:sp>
        <p:nvSpPr>
          <p:cNvPr id="4" name="Slide Number Placeholder 3"/>
          <p:cNvSpPr>
            <a:spLocks noGrp="1"/>
          </p:cNvSpPr>
          <p:nvPr>
            <p:ph type="sldNum" sz="quarter" idx="5"/>
          </p:nvPr>
        </p:nvSpPr>
        <p:spPr/>
        <p:txBody>
          <a:bodyPr/>
          <a:lstStyle/>
          <a:p>
            <a:fld id="{C9C05CE2-C150-674A-BE68-EDFD3723B347}" type="slidenum">
              <a:rPr lang="en-US" smtClean="0"/>
              <a:t>11</a:t>
            </a:fld>
            <a:endParaRPr lang="en-US"/>
          </a:p>
        </p:txBody>
      </p:sp>
    </p:spTree>
    <p:extLst>
      <p:ext uri="{BB962C8B-B14F-4D97-AF65-F5344CB8AC3E}">
        <p14:creationId xmlns:p14="http://schemas.microsoft.com/office/powerpoint/2010/main" val="6981918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drug.—what does the absorbance mean—more </a:t>
            </a:r>
            <a:r>
              <a:rPr lang="en-US" dirty="0" err="1"/>
              <a:t>absorabance</a:t>
            </a:r>
            <a:r>
              <a:rPr lang="en-US" dirty="0"/>
              <a:t>—more viable cells! </a:t>
            </a:r>
          </a:p>
          <a:p>
            <a:r>
              <a:rPr lang="en-US" dirty="0"/>
              <a:t>Comparing the blue line (diluent only) to the other lines we do not see significant change in the absorbance at 570 </a:t>
            </a:r>
            <a:r>
              <a:rPr lang="en-US" dirty="0" err="1"/>
              <a:t>nM</a:t>
            </a:r>
            <a:r>
              <a:rPr lang="en-US" dirty="0"/>
              <a:t> with the exception of the 100 </a:t>
            </a:r>
            <a:r>
              <a:rPr lang="en-US" dirty="0" err="1"/>
              <a:t>nM</a:t>
            </a:r>
            <a:r>
              <a:rPr lang="en-US" dirty="0"/>
              <a:t> concentration during the last day of incubation. Overall, do not see a significant effect on the cell viability for BCC cells when treated with inhibitor </a:t>
            </a:r>
          </a:p>
          <a:p>
            <a:endParaRPr lang="en-US" dirty="0"/>
          </a:p>
          <a:p>
            <a:r>
              <a:rPr lang="en-US" dirty="0"/>
              <a:t>BCC not the best to do this with because they have developed resistance over time, but if we wanted to look at general cytotoxicity would use a mouse Keratinocyte line but because no real effect in BCCs, no need to look at the general cytotoxicity. </a:t>
            </a:r>
          </a:p>
        </p:txBody>
      </p:sp>
      <p:sp>
        <p:nvSpPr>
          <p:cNvPr id="4" name="Slide Number Placeholder 3"/>
          <p:cNvSpPr>
            <a:spLocks noGrp="1"/>
          </p:cNvSpPr>
          <p:nvPr>
            <p:ph type="sldNum" sz="quarter" idx="5"/>
          </p:nvPr>
        </p:nvSpPr>
        <p:spPr/>
        <p:txBody>
          <a:bodyPr/>
          <a:lstStyle/>
          <a:p>
            <a:fld id="{C9C05CE2-C150-674A-BE68-EDFD3723B347}" type="slidenum">
              <a:rPr lang="en-US" smtClean="0"/>
              <a:t>12</a:t>
            </a:fld>
            <a:endParaRPr lang="en-US"/>
          </a:p>
        </p:txBody>
      </p:sp>
    </p:spTree>
    <p:extLst>
      <p:ext uri="{BB962C8B-B14F-4D97-AF65-F5344CB8AC3E}">
        <p14:creationId xmlns:p14="http://schemas.microsoft.com/office/powerpoint/2010/main" val="38763780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72307-912D-0341-B8F9-A21CF8E2FB8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DA8C0A8-C38E-C541-9D72-B6EA444AF75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619EEC8-6CF1-E047-BB0A-88899C64CBC5}"/>
              </a:ext>
            </a:extLst>
          </p:cNvPr>
          <p:cNvSpPr>
            <a:spLocks noGrp="1"/>
          </p:cNvSpPr>
          <p:nvPr>
            <p:ph type="dt" sz="half" idx="10"/>
          </p:nvPr>
        </p:nvSpPr>
        <p:spPr/>
        <p:txBody>
          <a:bodyPr/>
          <a:lstStyle/>
          <a:p>
            <a:fld id="{369A5FFD-9880-264A-8F5A-C32ED2B95863}" type="datetimeFigureOut">
              <a:rPr lang="en-US" smtClean="0"/>
              <a:t>12/5/19</a:t>
            </a:fld>
            <a:endParaRPr lang="en-US"/>
          </a:p>
        </p:txBody>
      </p:sp>
      <p:sp>
        <p:nvSpPr>
          <p:cNvPr id="5" name="Footer Placeholder 4">
            <a:extLst>
              <a:ext uri="{FF2B5EF4-FFF2-40B4-BE49-F238E27FC236}">
                <a16:creationId xmlns:a16="http://schemas.microsoft.com/office/drawing/2014/main" id="{044CB122-7ED5-B948-9BB4-AEF92CBD81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F4739D-685C-A14F-9989-28BAC8F194C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463663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C68BE-2694-2F40-96D6-EDC3A9843AD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60691C2-1BC6-7B4F-B9CC-279C234DD7B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6A7F14-C99E-9C4F-B2F2-B3B384576D10}"/>
              </a:ext>
            </a:extLst>
          </p:cNvPr>
          <p:cNvSpPr>
            <a:spLocks noGrp="1"/>
          </p:cNvSpPr>
          <p:nvPr>
            <p:ph type="dt" sz="half" idx="10"/>
          </p:nvPr>
        </p:nvSpPr>
        <p:spPr/>
        <p:txBody>
          <a:bodyPr/>
          <a:lstStyle/>
          <a:p>
            <a:fld id="{369A5FFD-9880-264A-8F5A-C32ED2B95863}" type="datetimeFigureOut">
              <a:rPr lang="en-US" smtClean="0"/>
              <a:t>12/5/19</a:t>
            </a:fld>
            <a:endParaRPr lang="en-US"/>
          </a:p>
        </p:txBody>
      </p:sp>
      <p:sp>
        <p:nvSpPr>
          <p:cNvPr id="5" name="Footer Placeholder 4">
            <a:extLst>
              <a:ext uri="{FF2B5EF4-FFF2-40B4-BE49-F238E27FC236}">
                <a16:creationId xmlns:a16="http://schemas.microsoft.com/office/drawing/2014/main" id="{069FA03A-71A8-0449-8E44-536D08E11D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E82013-0D1F-5E44-AFF1-F0B0D19E1BF2}"/>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15100457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BA477F4-57ED-9041-9C4E-D8040EB8C91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829494F-DEF1-AF43-BB08-938AA8A0C7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EFA3ED-2094-0A48-99BC-B4F06084E9C0}"/>
              </a:ext>
            </a:extLst>
          </p:cNvPr>
          <p:cNvSpPr>
            <a:spLocks noGrp="1"/>
          </p:cNvSpPr>
          <p:nvPr>
            <p:ph type="dt" sz="half" idx="10"/>
          </p:nvPr>
        </p:nvSpPr>
        <p:spPr/>
        <p:txBody>
          <a:bodyPr/>
          <a:lstStyle/>
          <a:p>
            <a:fld id="{369A5FFD-9880-264A-8F5A-C32ED2B95863}" type="datetimeFigureOut">
              <a:rPr lang="en-US" smtClean="0"/>
              <a:t>12/5/19</a:t>
            </a:fld>
            <a:endParaRPr lang="en-US"/>
          </a:p>
        </p:txBody>
      </p:sp>
      <p:sp>
        <p:nvSpPr>
          <p:cNvPr id="5" name="Footer Placeholder 4">
            <a:extLst>
              <a:ext uri="{FF2B5EF4-FFF2-40B4-BE49-F238E27FC236}">
                <a16:creationId xmlns:a16="http://schemas.microsoft.com/office/drawing/2014/main" id="{1A9EDA8F-005F-5641-9C95-9CF8CE3B54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A346AD-819C-0341-9BFB-56FE1071FB12}"/>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1768528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1466A-C2F4-D440-838D-604EF67B4F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7AE2A7-9F54-ED42-8444-3EF1A66A62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220DD4-6C26-284E-A5F0-0F7A9C2B5A32}"/>
              </a:ext>
            </a:extLst>
          </p:cNvPr>
          <p:cNvSpPr>
            <a:spLocks noGrp="1"/>
          </p:cNvSpPr>
          <p:nvPr>
            <p:ph type="dt" sz="half" idx="10"/>
          </p:nvPr>
        </p:nvSpPr>
        <p:spPr/>
        <p:txBody>
          <a:bodyPr/>
          <a:lstStyle/>
          <a:p>
            <a:fld id="{369A5FFD-9880-264A-8F5A-C32ED2B95863}" type="datetimeFigureOut">
              <a:rPr lang="en-US" smtClean="0"/>
              <a:t>12/5/19</a:t>
            </a:fld>
            <a:endParaRPr lang="en-US"/>
          </a:p>
        </p:txBody>
      </p:sp>
      <p:sp>
        <p:nvSpPr>
          <p:cNvPr id="5" name="Footer Placeholder 4">
            <a:extLst>
              <a:ext uri="{FF2B5EF4-FFF2-40B4-BE49-F238E27FC236}">
                <a16:creationId xmlns:a16="http://schemas.microsoft.com/office/drawing/2014/main" id="{A1F1093F-09CB-3E4B-9424-A01F2E6506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B1FB0D-8513-4148-B0CC-CC6FBC25AD55}"/>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42302368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266A5-0840-3247-B25E-98F8AFEA70F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3C95EBB-0C83-244B-A08D-2560CFDA460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AA413E-3CD0-AD4B-BE41-8DBC4510FE00}"/>
              </a:ext>
            </a:extLst>
          </p:cNvPr>
          <p:cNvSpPr>
            <a:spLocks noGrp="1"/>
          </p:cNvSpPr>
          <p:nvPr>
            <p:ph type="dt" sz="half" idx="10"/>
          </p:nvPr>
        </p:nvSpPr>
        <p:spPr/>
        <p:txBody>
          <a:bodyPr/>
          <a:lstStyle/>
          <a:p>
            <a:fld id="{369A5FFD-9880-264A-8F5A-C32ED2B95863}" type="datetimeFigureOut">
              <a:rPr lang="en-US" smtClean="0"/>
              <a:t>12/5/19</a:t>
            </a:fld>
            <a:endParaRPr lang="en-US"/>
          </a:p>
        </p:txBody>
      </p:sp>
      <p:sp>
        <p:nvSpPr>
          <p:cNvPr id="5" name="Footer Placeholder 4">
            <a:extLst>
              <a:ext uri="{FF2B5EF4-FFF2-40B4-BE49-F238E27FC236}">
                <a16:creationId xmlns:a16="http://schemas.microsoft.com/office/drawing/2014/main" id="{3D75CAA2-FDCB-1A4E-A59A-A48BC2137B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D5EE4-9C6C-6944-A3E1-F3D31FBE0511}"/>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8894645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206B9-B4D4-4543-A7BD-70A70B3E3D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9F9017-0342-4F49-AB41-5EA4302663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81A8D1A-4992-BF4E-BE1F-DA1AD32627B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C98DFB2-C156-7848-A4B7-F75CCEC526BF}"/>
              </a:ext>
            </a:extLst>
          </p:cNvPr>
          <p:cNvSpPr>
            <a:spLocks noGrp="1"/>
          </p:cNvSpPr>
          <p:nvPr>
            <p:ph type="dt" sz="half" idx="10"/>
          </p:nvPr>
        </p:nvSpPr>
        <p:spPr/>
        <p:txBody>
          <a:bodyPr/>
          <a:lstStyle/>
          <a:p>
            <a:fld id="{369A5FFD-9880-264A-8F5A-C32ED2B95863}" type="datetimeFigureOut">
              <a:rPr lang="en-US" smtClean="0"/>
              <a:t>12/5/19</a:t>
            </a:fld>
            <a:endParaRPr lang="en-US"/>
          </a:p>
        </p:txBody>
      </p:sp>
      <p:sp>
        <p:nvSpPr>
          <p:cNvPr id="6" name="Footer Placeholder 5">
            <a:extLst>
              <a:ext uri="{FF2B5EF4-FFF2-40B4-BE49-F238E27FC236}">
                <a16:creationId xmlns:a16="http://schemas.microsoft.com/office/drawing/2014/main" id="{A9CFF3DB-0967-264C-81BC-6735049BB4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57AD3C-7AF2-ED40-A533-5B3C881491F0}"/>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3333741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F4F32-5D93-2B43-889A-868401BA47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14B12BF-2B51-9248-B299-D14449F6945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9EB789-71D4-554C-BDD1-B4148E2D3F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24D7B4-E93C-704B-A7B6-42E36C14C3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AEEA115-3A18-8A40-88CA-B2A44D46825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75816C4-E34D-E949-BA91-2A1B642B318C}"/>
              </a:ext>
            </a:extLst>
          </p:cNvPr>
          <p:cNvSpPr>
            <a:spLocks noGrp="1"/>
          </p:cNvSpPr>
          <p:nvPr>
            <p:ph type="dt" sz="half" idx="10"/>
          </p:nvPr>
        </p:nvSpPr>
        <p:spPr/>
        <p:txBody>
          <a:bodyPr/>
          <a:lstStyle/>
          <a:p>
            <a:fld id="{369A5FFD-9880-264A-8F5A-C32ED2B95863}" type="datetimeFigureOut">
              <a:rPr lang="en-US" smtClean="0"/>
              <a:t>12/5/19</a:t>
            </a:fld>
            <a:endParaRPr lang="en-US"/>
          </a:p>
        </p:txBody>
      </p:sp>
      <p:sp>
        <p:nvSpPr>
          <p:cNvPr id="8" name="Footer Placeholder 7">
            <a:extLst>
              <a:ext uri="{FF2B5EF4-FFF2-40B4-BE49-F238E27FC236}">
                <a16:creationId xmlns:a16="http://schemas.microsoft.com/office/drawing/2014/main" id="{83971702-52E1-3641-9503-3380B24356D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8EDE79E-AAA6-9A4A-BEC3-5847D116919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1647318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9E1DB-D2B4-7949-873C-CF3583A6CC7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15AC41-92C5-5049-A932-C90B443FA134}"/>
              </a:ext>
            </a:extLst>
          </p:cNvPr>
          <p:cNvSpPr>
            <a:spLocks noGrp="1"/>
          </p:cNvSpPr>
          <p:nvPr>
            <p:ph type="dt" sz="half" idx="10"/>
          </p:nvPr>
        </p:nvSpPr>
        <p:spPr/>
        <p:txBody>
          <a:bodyPr/>
          <a:lstStyle/>
          <a:p>
            <a:fld id="{369A5FFD-9880-264A-8F5A-C32ED2B95863}" type="datetimeFigureOut">
              <a:rPr lang="en-US" smtClean="0"/>
              <a:t>12/5/19</a:t>
            </a:fld>
            <a:endParaRPr lang="en-US"/>
          </a:p>
        </p:txBody>
      </p:sp>
      <p:sp>
        <p:nvSpPr>
          <p:cNvPr id="4" name="Footer Placeholder 3">
            <a:extLst>
              <a:ext uri="{FF2B5EF4-FFF2-40B4-BE49-F238E27FC236}">
                <a16:creationId xmlns:a16="http://schemas.microsoft.com/office/drawing/2014/main" id="{53E3DC21-4085-F444-B642-2D5FE4823DF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3971C8-B53B-D04C-8794-C2C40948D91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5615191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F829A5-D138-7545-B50E-043CD6C2A890}"/>
              </a:ext>
            </a:extLst>
          </p:cNvPr>
          <p:cNvSpPr>
            <a:spLocks noGrp="1"/>
          </p:cNvSpPr>
          <p:nvPr>
            <p:ph type="dt" sz="half" idx="10"/>
          </p:nvPr>
        </p:nvSpPr>
        <p:spPr/>
        <p:txBody>
          <a:bodyPr/>
          <a:lstStyle/>
          <a:p>
            <a:fld id="{369A5FFD-9880-264A-8F5A-C32ED2B95863}" type="datetimeFigureOut">
              <a:rPr lang="en-US" smtClean="0"/>
              <a:t>12/5/19</a:t>
            </a:fld>
            <a:endParaRPr lang="en-US"/>
          </a:p>
        </p:txBody>
      </p:sp>
      <p:sp>
        <p:nvSpPr>
          <p:cNvPr id="3" name="Footer Placeholder 2">
            <a:extLst>
              <a:ext uri="{FF2B5EF4-FFF2-40B4-BE49-F238E27FC236}">
                <a16:creationId xmlns:a16="http://schemas.microsoft.com/office/drawing/2014/main" id="{074D0926-A10B-AF43-8727-A214E156294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D48F96B-E91D-6043-BDF0-931279402D54}"/>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7736340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A0C73-6496-9D4C-8406-FFC846840D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D5F4ECC-BD7A-A940-9D21-1DC0E2CA62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6167A2F-EE97-2F4D-9524-317CCD74D3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4A9511-E09A-6448-8280-B9AFD540A9D8}"/>
              </a:ext>
            </a:extLst>
          </p:cNvPr>
          <p:cNvSpPr>
            <a:spLocks noGrp="1"/>
          </p:cNvSpPr>
          <p:nvPr>
            <p:ph type="dt" sz="half" idx="10"/>
          </p:nvPr>
        </p:nvSpPr>
        <p:spPr/>
        <p:txBody>
          <a:bodyPr/>
          <a:lstStyle/>
          <a:p>
            <a:fld id="{369A5FFD-9880-264A-8F5A-C32ED2B95863}" type="datetimeFigureOut">
              <a:rPr lang="en-US" smtClean="0"/>
              <a:t>12/5/19</a:t>
            </a:fld>
            <a:endParaRPr lang="en-US"/>
          </a:p>
        </p:txBody>
      </p:sp>
      <p:sp>
        <p:nvSpPr>
          <p:cNvPr id="6" name="Footer Placeholder 5">
            <a:extLst>
              <a:ext uri="{FF2B5EF4-FFF2-40B4-BE49-F238E27FC236}">
                <a16:creationId xmlns:a16="http://schemas.microsoft.com/office/drawing/2014/main" id="{279C0666-13E6-E840-8C01-39D9671F14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057D00-0D73-AE46-8525-DE3D8A313D40}"/>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1116399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254F5-374E-1342-81A5-92004BAD2E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35AEC94-F2DA-4044-9291-4A1C8970C1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D6D13C6-B5F3-084B-9A8C-7AF9E2A129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87BD11-EC88-2649-98AF-965207810E7B}"/>
              </a:ext>
            </a:extLst>
          </p:cNvPr>
          <p:cNvSpPr>
            <a:spLocks noGrp="1"/>
          </p:cNvSpPr>
          <p:nvPr>
            <p:ph type="dt" sz="half" idx="10"/>
          </p:nvPr>
        </p:nvSpPr>
        <p:spPr/>
        <p:txBody>
          <a:bodyPr/>
          <a:lstStyle/>
          <a:p>
            <a:fld id="{369A5FFD-9880-264A-8F5A-C32ED2B95863}" type="datetimeFigureOut">
              <a:rPr lang="en-US" smtClean="0"/>
              <a:t>12/5/19</a:t>
            </a:fld>
            <a:endParaRPr lang="en-US"/>
          </a:p>
        </p:txBody>
      </p:sp>
      <p:sp>
        <p:nvSpPr>
          <p:cNvPr id="6" name="Footer Placeholder 5">
            <a:extLst>
              <a:ext uri="{FF2B5EF4-FFF2-40B4-BE49-F238E27FC236}">
                <a16:creationId xmlns:a16="http://schemas.microsoft.com/office/drawing/2014/main" id="{7331C63C-6A88-8743-AAEC-469C8DC2D1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4B4D3C-A0BE-074E-95D2-24A8EE73AE39}"/>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585963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04E897A-9066-1246-84A1-99A43EEDC2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B00D11B-A399-914E-8CEA-75006B6CB6F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F0A366-A808-8B4D-B35B-526D825381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9A5FFD-9880-264A-8F5A-C32ED2B95863}" type="datetimeFigureOut">
              <a:rPr lang="en-US" smtClean="0"/>
              <a:t>12/5/19</a:t>
            </a:fld>
            <a:endParaRPr lang="en-US"/>
          </a:p>
        </p:txBody>
      </p:sp>
      <p:sp>
        <p:nvSpPr>
          <p:cNvPr id="5" name="Footer Placeholder 4">
            <a:extLst>
              <a:ext uri="{FF2B5EF4-FFF2-40B4-BE49-F238E27FC236}">
                <a16:creationId xmlns:a16="http://schemas.microsoft.com/office/drawing/2014/main" id="{CF250604-2001-CD42-AD1C-3D9AF75D15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F937955-39D8-2648-B311-4964F7361F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7F2D3B-78E5-6D48-9386-D5A7C64B71E8}" type="slidenum">
              <a:rPr lang="en-US" smtClean="0"/>
              <a:t>‹#›</a:t>
            </a:fld>
            <a:endParaRPr lang="en-US"/>
          </a:p>
        </p:txBody>
      </p:sp>
    </p:spTree>
    <p:extLst>
      <p:ext uri="{BB962C8B-B14F-4D97-AF65-F5344CB8AC3E}">
        <p14:creationId xmlns:p14="http://schemas.microsoft.com/office/powerpoint/2010/main" val="8255191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E649B37-EBB6-4C10-B8D0-53C40B39E07F}"/>
              </a:ext>
            </a:extLst>
          </p:cNvPr>
          <p:cNvPicPr>
            <a:picLocks noChangeAspect="1"/>
          </p:cNvPicPr>
          <p:nvPr/>
        </p:nvPicPr>
        <p:blipFill rotWithShape="1">
          <a:blip r:embed="rId2">
            <a:alphaModFix amt="50000"/>
          </a:blip>
          <a:srcRect t="24496"/>
          <a:stretch/>
        </p:blipFill>
        <p:spPr>
          <a:xfrm>
            <a:off x="20" y="1"/>
            <a:ext cx="12191980" cy="6857999"/>
          </a:xfrm>
          <a:prstGeom prst="rect">
            <a:avLst/>
          </a:prstGeom>
        </p:spPr>
      </p:pic>
      <p:sp>
        <p:nvSpPr>
          <p:cNvPr id="2" name="Title 1">
            <a:extLst>
              <a:ext uri="{FF2B5EF4-FFF2-40B4-BE49-F238E27FC236}">
                <a16:creationId xmlns:a16="http://schemas.microsoft.com/office/drawing/2014/main" id="{96A4FFC5-39E8-0144-8C1A-838B9F7A1629}"/>
              </a:ext>
            </a:extLst>
          </p:cNvPr>
          <p:cNvSpPr>
            <a:spLocks noGrp="1"/>
          </p:cNvSpPr>
          <p:nvPr>
            <p:ph type="ctrTitle"/>
          </p:nvPr>
        </p:nvSpPr>
        <p:spPr>
          <a:xfrm>
            <a:off x="1281659" y="1108945"/>
            <a:ext cx="9628682" cy="2900518"/>
          </a:xfrm>
        </p:spPr>
        <p:txBody>
          <a:bodyPr>
            <a:normAutofit fontScale="90000"/>
          </a:bodyPr>
          <a:lstStyle/>
          <a:p>
            <a:r>
              <a:rPr lang="en-US" b="1" dirty="0">
                <a:latin typeface="Cambria" panose="02040503050406030204" pitchFamily="18" charset="0"/>
              </a:rPr>
              <a:t>Role of kinases MAP2K1, PDHK and NEK1 on Hedgehog Signaling Activation</a:t>
            </a:r>
            <a:endParaRPr lang="en-US" dirty="0">
              <a:latin typeface="Cambria" panose="02040503050406030204" pitchFamily="18" charset="0"/>
            </a:endParaRPr>
          </a:p>
        </p:txBody>
      </p:sp>
      <p:sp>
        <p:nvSpPr>
          <p:cNvPr id="3" name="Subtitle 2">
            <a:extLst>
              <a:ext uri="{FF2B5EF4-FFF2-40B4-BE49-F238E27FC236}">
                <a16:creationId xmlns:a16="http://schemas.microsoft.com/office/drawing/2014/main" id="{1521513E-F76C-4645-9DAE-EB03ECD583B9}"/>
              </a:ext>
            </a:extLst>
          </p:cNvPr>
          <p:cNvSpPr>
            <a:spLocks noGrp="1"/>
          </p:cNvSpPr>
          <p:nvPr>
            <p:ph type="subTitle" idx="1"/>
          </p:nvPr>
        </p:nvSpPr>
        <p:spPr>
          <a:xfrm>
            <a:off x="1524000" y="4159404"/>
            <a:ext cx="9144000" cy="1098395"/>
          </a:xfrm>
        </p:spPr>
        <p:txBody>
          <a:bodyPr>
            <a:normAutofit fontScale="92500" lnSpcReduction="20000"/>
          </a:bodyPr>
          <a:lstStyle/>
          <a:p>
            <a:r>
              <a:rPr lang="en-US" dirty="0">
                <a:solidFill>
                  <a:srgbClr val="FFFFFF"/>
                </a:solidFill>
                <a:latin typeface="Cambria" panose="02040503050406030204" pitchFamily="18" charset="0"/>
              </a:rPr>
              <a:t>Paige Halas</a:t>
            </a:r>
          </a:p>
          <a:p>
            <a:r>
              <a:rPr lang="en-US" dirty="0">
                <a:solidFill>
                  <a:srgbClr val="FFFFFF"/>
                </a:solidFill>
                <a:latin typeface="Cambria" panose="02040503050406030204" pitchFamily="18" charset="0"/>
              </a:rPr>
              <a:t>Atwood Lab Rotation Wrap Up</a:t>
            </a:r>
          </a:p>
          <a:p>
            <a:r>
              <a:rPr lang="en-US" dirty="0">
                <a:solidFill>
                  <a:srgbClr val="FFFFFF"/>
                </a:solidFill>
                <a:latin typeface="Cambria" panose="02040503050406030204" pitchFamily="18" charset="0"/>
              </a:rPr>
              <a:t>December 6, 2019</a:t>
            </a:r>
          </a:p>
        </p:txBody>
      </p:sp>
    </p:spTree>
    <p:extLst>
      <p:ext uri="{BB962C8B-B14F-4D97-AF65-F5344CB8AC3E}">
        <p14:creationId xmlns:p14="http://schemas.microsoft.com/office/powerpoint/2010/main" val="203136265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p:txBody>
          <a:bodyPr>
            <a:normAutofit/>
          </a:bodyPr>
          <a:lstStyle/>
          <a:p>
            <a:r>
              <a:rPr lang="en-US" sz="4000" dirty="0">
                <a:latin typeface="Cambria" panose="02040503050406030204" pitchFamily="18" charset="0"/>
              </a:rPr>
              <a:t>MAP2K1/MEK1 inhibition does not impact Hedgehog Signaling Activation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389626" y="2364243"/>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5233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71939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8" name="Picture 7">
            <a:extLst>
              <a:ext uri="{FF2B5EF4-FFF2-40B4-BE49-F238E27FC236}">
                <a16:creationId xmlns:a16="http://schemas.microsoft.com/office/drawing/2014/main" id="{F79168F6-87E0-7045-B7AE-2A6CFE63ED95}"/>
              </a:ext>
            </a:extLst>
          </p:cNvPr>
          <p:cNvPicPr>
            <a:picLocks noChangeAspect="1"/>
          </p:cNvPicPr>
          <p:nvPr/>
        </p:nvPicPr>
        <p:blipFill rotWithShape="1">
          <a:blip r:embed="rId4"/>
          <a:srcRect t="6963"/>
          <a:stretch/>
        </p:blipFill>
        <p:spPr>
          <a:xfrm>
            <a:off x="6248591" y="2575516"/>
            <a:ext cx="5706374" cy="3886213"/>
          </a:xfrm>
          <a:prstGeom prst="rect">
            <a:avLst/>
          </a:prstGeom>
        </p:spPr>
      </p:pic>
      <p:sp>
        <p:nvSpPr>
          <p:cNvPr id="5" name="Rectangle 4">
            <a:extLst>
              <a:ext uri="{FF2B5EF4-FFF2-40B4-BE49-F238E27FC236}">
                <a16:creationId xmlns:a16="http://schemas.microsoft.com/office/drawing/2014/main" id="{04E00493-88EB-7C40-A04C-68102B74A2B5}"/>
              </a:ext>
            </a:extLst>
          </p:cNvPr>
          <p:cNvSpPr/>
          <p:nvPr/>
        </p:nvSpPr>
        <p:spPr>
          <a:xfrm>
            <a:off x="2971800" y="2484548"/>
            <a:ext cx="2057400" cy="3586052"/>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9691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p:txBody>
          <a:bodyPr>
            <a:normAutofit/>
          </a:bodyPr>
          <a:lstStyle/>
          <a:p>
            <a:r>
              <a:rPr lang="en-US" sz="4000" dirty="0">
                <a:latin typeface="Cambria" panose="02040503050406030204" pitchFamily="18" charset="0"/>
              </a:rPr>
              <a:t>MAP2K1/MEK1 inhibition does not impact Hedgehog Signaling Activation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237035" y="1962095"/>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12574" y="1731262"/>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563335" y="1731261"/>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
        <p:nvSpPr>
          <p:cNvPr id="7" name="TextBox 6">
            <a:extLst>
              <a:ext uri="{FF2B5EF4-FFF2-40B4-BE49-F238E27FC236}">
                <a16:creationId xmlns:a16="http://schemas.microsoft.com/office/drawing/2014/main" id="{0429D7A1-62BC-2348-85C4-8A225C7E2DDA}"/>
              </a:ext>
            </a:extLst>
          </p:cNvPr>
          <p:cNvSpPr txBox="1"/>
          <p:nvPr/>
        </p:nvSpPr>
        <p:spPr>
          <a:xfrm>
            <a:off x="24504" y="6262042"/>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pic>
        <p:nvPicPr>
          <p:cNvPr id="8" name="Picture 7">
            <a:extLst>
              <a:ext uri="{FF2B5EF4-FFF2-40B4-BE49-F238E27FC236}">
                <a16:creationId xmlns:a16="http://schemas.microsoft.com/office/drawing/2014/main" id="{18C94250-5EBA-8542-94B3-55E4C4118C49}"/>
              </a:ext>
            </a:extLst>
          </p:cNvPr>
          <p:cNvPicPr>
            <a:picLocks noChangeAspect="1"/>
          </p:cNvPicPr>
          <p:nvPr/>
        </p:nvPicPr>
        <p:blipFill rotWithShape="1">
          <a:blip r:embed="rId4"/>
          <a:srcRect t="6963"/>
          <a:stretch/>
        </p:blipFill>
        <p:spPr>
          <a:xfrm>
            <a:off x="6289288" y="2305630"/>
            <a:ext cx="5665677" cy="3858497"/>
          </a:xfrm>
          <a:prstGeom prst="rect">
            <a:avLst/>
          </a:prstGeom>
        </p:spPr>
      </p:pic>
    </p:spTree>
    <p:extLst>
      <p:ext uri="{BB962C8B-B14F-4D97-AF65-F5344CB8AC3E}">
        <p14:creationId xmlns:p14="http://schemas.microsoft.com/office/powerpoint/2010/main" val="2676741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89734-C89B-4E47-B24E-B2E1FC3C0F4B}"/>
              </a:ext>
            </a:extLst>
          </p:cNvPr>
          <p:cNvSpPr>
            <a:spLocks noGrp="1"/>
          </p:cNvSpPr>
          <p:nvPr>
            <p:ph type="title"/>
          </p:nvPr>
        </p:nvSpPr>
        <p:spPr/>
        <p:txBody>
          <a:bodyPr>
            <a:normAutofit/>
          </a:bodyPr>
          <a:lstStyle/>
          <a:p>
            <a:r>
              <a:rPr lang="en-US" sz="4000" dirty="0">
                <a:latin typeface="Cambria" panose="02040503050406030204" pitchFamily="18" charset="0"/>
              </a:rPr>
              <a:t>MAP2K1/MEK1 Affects Cell Proliferation at High Concentrations of Cobimetinib Inhibitor</a:t>
            </a:r>
          </a:p>
        </p:txBody>
      </p:sp>
      <p:pic>
        <p:nvPicPr>
          <p:cNvPr id="4" name="Picture 3">
            <a:extLst>
              <a:ext uri="{FF2B5EF4-FFF2-40B4-BE49-F238E27FC236}">
                <a16:creationId xmlns:a16="http://schemas.microsoft.com/office/drawing/2014/main" id="{16E9747F-084A-5B40-A0B5-BB9CAACCE065}"/>
              </a:ext>
            </a:extLst>
          </p:cNvPr>
          <p:cNvPicPr/>
          <p:nvPr/>
        </p:nvPicPr>
        <p:blipFill rotWithShape="1">
          <a:blip r:embed="rId3"/>
          <a:srcRect l="2591" t="18160" r="2542" b="3265"/>
          <a:stretch/>
        </p:blipFill>
        <p:spPr bwMode="auto">
          <a:xfrm>
            <a:off x="1737660" y="1974803"/>
            <a:ext cx="8300862" cy="431085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8841438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3804451268"/>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6" name="Rectangle 5">
            <a:extLst>
              <a:ext uri="{FF2B5EF4-FFF2-40B4-BE49-F238E27FC236}">
                <a16:creationId xmlns:a16="http://schemas.microsoft.com/office/drawing/2014/main" id="{C60768EC-CEEA-5C41-AD4E-3BA3D045F4D2}"/>
              </a:ext>
            </a:extLst>
          </p:cNvPr>
          <p:cNvSpPr/>
          <p:nvPr/>
        </p:nvSpPr>
        <p:spPr>
          <a:xfrm>
            <a:off x="1618888"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 name="Rectangle 6">
            <a:extLst>
              <a:ext uri="{FF2B5EF4-FFF2-40B4-BE49-F238E27FC236}">
                <a16:creationId xmlns:a16="http://schemas.microsoft.com/office/drawing/2014/main" id="{E975B313-28DA-0245-8EB6-0D4C817F8425}"/>
              </a:ext>
            </a:extLst>
          </p:cNvPr>
          <p:cNvSpPr/>
          <p:nvPr/>
        </p:nvSpPr>
        <p:spPr>
          <a:xfrm>
            <a:off x="1599010" y="4342322"/>
            <a:ext cx="8974095" cy="1194392"/>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3BA87D2F-D502-B94D-B71D-D1D7547F61AB}"/>
              </a:ext>
            </a:extLst>
          </p:cNvPr>
          <p:cNvCxnSpPr>
            <a:cxnSpLocks/>
          </p:cNvCxnSpPr>
          <p:nvPr/>
        </p:nvCxnSpPr>
        <p:spPr>
          <a:xfrm>
            <a:off x="1212112" y="3429000"/>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E87A980A-131A-1241-926D-1232F1695ADE}"/>
              </a:ext>
            </a:extLst>
          </p:cNvPr>
          <p:cNvSpPr/>
          <p:nvPr/>
        </p:nvSpPr>
        <p:spPr>
          <a:xfrm>
            <a:off x="1599007" y="4370653"/>
            <a:ext cx="8954217" cy="1280607"/>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Tree>
    <p:extLst>
      <p:ext uri="{BB962C8B-B14F-4D97-AF65-F5344CB8AC3E}">
        <p14:creationId xmlns:p14="http://schemas.microsoft.com/office/powerpoint/2010/main" val="129204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dirty="0">
                <a:latin typeface="Cambria" panose="02040503050406030204" pitchFamily="18" charset="0"/>
              </a:rPr>
              <a:t>Inhibition of PDHK by Dichloroacetic Acid does not reduce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372374" y="2093501"/>
            <a:ext cx="5884654" cy="4675605"/>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257028" y="2748474"/>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83861" y="1653756"/>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50826" y="1690688"/>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
        <p:nvSpPr>
          <p:cNvPr id="8" name="Rectangle 7">
            <a:extLst>
              <a:ext uri="{FF2B5EF4-FFF2-40B4-BE49-F238E27FC236}">
                <a16:creationId xmlns:a16="http://schemas.microsoft.com/office/drawing/2014/main" id="{1FB7A8BF-7524-A741-A24D-D0C820B42EAB}"/>
              </a:ext>
            </a:extLst>
          </p:cNvPr>
          <p:cNvSpPr/>
          <p:nvPr/>
        </p:nvSpPr>
        <p:spPr>
          <a:xfrm>
            <a:off x="2794000" y="2093501"/>
            <a:ext cx="2235200" cy="4399373"/>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23728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dirty="0">
                <a:latin typeface="Cambria" panose="02040503050406030204" pitchFamily="18" charset="0"/>
              </a:rPr>
              <a:t>Inhibition of PDHK by Dichloroacetic Acid does not reduce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412130" y="2007584"/>
            <a:ext cx="5683870" cy="4338192"/>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527041" y="2344995"/>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52940" y="1664278"/>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65288" y="1652496"/>
            <a:ext cx="3220278" cy="461665"/>
          </a:xfrm>
          <a:prstGeom prst="rect">
            <a:avLst/>
          </a:prstGeom>
          <a:noFill/>
        </p:spPr>
        <p:txBody>
          <a:bodyPr wrap="square" rtlCol="0">
            <a:spAutoFit/>
          </a:bodyPr>
          <a:lstStyle/>
          <a:p>
            <a:pPr algn="ctr"/>
            <a:r>
              <a:rPr lang="en-US" sz="2400" b="1" dirty="0">
                <a:latin typeface="Cambria" panose="02040503050406030204" pitchFamily="18" charset="0"/>
              </a:rPr>
              <a:t>BCC</a:t>
            </a:r>
          </a:p>
        </p:txBody>
      </p:sp>
      <p:sp>
        <p:nvSpPr>
          <p:cNvPr id="8" name="TextBox 7">
            <a:extLst>
              <a:ext uri="{FF2B5EF4-FFF2-40B4-BE49-F238E27FC236}">
                <a16:creationId xmlns:a16="http://schemas.microsoft.com/office/drawing/2014/main" id="{57AA8472-E667-FD4C-A056-95ED216584F4}"/>
              </a:ext>
            </a:extLst>
          </p:cNvPr>
          <p:cNvSpPr txBox="1"/>
          <p:nvPr/>
        </p:nvSpPr>
        <p:spPr>
          <a:xfrm>
            <a:off x="0" y="6345775"/>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spTree>
    <p:extLst>
      <p:ext uri="{BB962C8B-B14F-4D97-AF65-F5344CB8AC3E}">
        <p14:creationId xmlns:p14="http://schemas.microsoft.com/office/powerpoint/2010/main" val="42159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735EC-E493-BB4C-996F-D8C5E7120CD2}"/>
              </a:ext>
            </a:extLst>
          </p:cNvPr>
          <p:cNvSpPr>
            <a:spLocks noGrp="1"/>
          </p:cNvSpPr>
          <p:nvPr>
            <p:ph type="title"/>
          </p:nvPr>
        </p:nvSpPr>
        <p:spPr/>
        <p:txBody>
          <a:bodyPr>
            <a:normAutofit fontScale="90000"/>
          </a:bodyPr>
          <a:lstStyle/>
          <a:p>
            <a:r>
              <a:rPr lang="en-US" dirty="0">
                <a:latin typeface="Cambria" panose="02040503050406030204" pitchFamily="18" charset="0"/>
              </a:rPr>
              <a:t>Treatment of BCC cells with PDHK inhibitor Dichloroacetic Acid does not affect cell survival</a:t>
            </a:r>
          </a:p>
        </p:txBody>
      </p:sp>
      <p:pic>
        <p:nvPicPr>
          <p:cNvPr id="5" name="Picture 4">
            <a:extLst>
              <a:ext uri="{FF2B5EF4-FFF2-40B4-BE49-F238E27FC236}">
                <a16:creationId xmlns:a16="http://schemas.microsoft.com/office/drawing/2014/main" id="{DD83F0E0-6B8F-124A-B1EF-0FC45BA3D4F2}"/>
              </a:ext>
            </a:extLst>
          </p:cNvPr>
          <p:cNvPicPr>
            <a:picLocks noChangeAspect="1"/>
          </p:cNvPicPr>
          <p:nvPr/>
        </p:nvPicPr>
        <p:blipFill rotWithShape="1">
          <a:blip r:embed="rId3"/>
          <a:srcRect l="2458" t="22848" r="2627" b="4406"/>
          <a:stretch/>
        </p:blipFill>
        <p:spPr>
          <a:xfrm>
            <a:off x="1270012" y="1690688"/>
            <a:ext cx="9651975" cy="4446803"/>
          </a:xfrm>
          <a:prstGeom prst="rect">
            <a:avLst/>
          </a:prstGeom>
        </p:spPr>
      </p:pic>
    </p:spTree>
    <p:extLst>
      <p:ext uri="{BB962C8B-B14F-4D97-AF65-F5344CB8AC3E}">
        <p14:creationId xmlns:p14="http://schemas.microsoft.com/office/powerpoint/2010/main" val="2984438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1400392450"/>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6363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58F7DEB5-E7B8-644F-BB24-9BBBD76C749F}"/>
              </a:ext>
            </a:extLst>
          </p:cNvPr>
          <p:cNvSpPr/>
          <p:nvPr/>
        </p:nvSpPr>
        <p:spPr>
          <a:xfrm>
            <a:off x="1618888"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Tree>
    <p:extLst>
      <p:ext uri="{BB962C8B-B14F-4D97-AF65-F5344CB8AC3E}">
        <p14:creationId xmlns:p14="http://schemas.microsoft.com/office/powerpoint/2010/main" val="2401434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p:txBody>
          <a:bodyPr>
            <a:normAutofit/>
          </a:bodyPr>
          <a:lstStyle/>
          <a:p>
            <a:r>
              <a:rPr lang="en-US" sz="3600" dirty="0">
                <a:latin typeface="Cambria" panose="02040503050406030204" pitchFamily="18" charset="0"/>
              </a:rPr>
              <a:t>Inhibition of NEK1 affects Hedgehog Signaling Activation</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3"/>
          <a:srcRect t="6360"/>
          <a:stretch/>
        </p:blipFill>
        <p:spPr>
          <a:xfrm>
            <a:off x="6439420" y="2364059"/>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5297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529782"/>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4"/>
          <a:srcRect t="6360"/>
          <a:stretch/>
        </p:blipFill>
        <p:spPr>
          <a:xfrm>
            <a:off x="301896" y="2065281"/>
            <a:ext cx="5606802" cy="4427594"/>
          </a:xfrm>
          <a:prstGeom prst="rect">
            <a:avLst/>
          </a:prstGeom>
        </p:spPr>
      </p:pic>
      <p:sp>
        <p:nvSpPr>
          <p:cNvPr id="8" name="Rectangle 7">
            <a:extLst>
              <a:ext uri="{FF2B5EF4-FFF2-40B4-BE49-F238E27FC236}">
                <a16:creationId xmlns:a16="http://schemas.microsoft.com/office/drawing/2014/main" id="{EE18DC85-A320-224C-AFAD-63390460FDBB}"/>
              </a:ext>
            </a:extLst>
          </p:cNvPr>
          <p:cNvSpPr/>
          <p:nvPr/>
        </p:nvSpPr>
        <p:spPr>
          <a:xfrm>
            <a:off x="2641600" y="2093503"/>
            <a:ext cx="1905000" cy="4104098"/>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01917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animBg="1"/>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p:txBody>
          <a:bodyPr>
            <a:normAutofit/>
          </a:bodyPr>
          <a:lstStyle/>
          <a:p>
            <a:r>
              <a:rPr lang="en-US" sz="3600" dirty="0">
                <a:latin typeface="Cambria" panose="02040503050406030204" pitchFamily="18" charset="0"/>
              </a:rPr>
              <a:t>Inhibition of NEK1 affects Hedgehog Signaling Activation</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2"/>
          <a:srcRect t="6360"/>
          <a:stretch/>
        </p:blipFill>
        <p:spPr>
          <a:xfrm>
            <a:off x="6439421" y="2060224"/>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5297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529782"/>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3"/>
          <a:srcRect t="6360"/>
          <a:stretch/>
        </p:blipFill>
        <p:spPr>
          <a:xfrm>
            <a:off x="145780" y="1918182"/>
            <a:ext cx="5606801" cy="4427593"/>
          </a:xfrm>
          <a:prstGeom prst="rect">
            <a:avLst/>
          </a:prstGeom>
        </p:spPr>
      </p:pic>
      <p:sp>
        <p:nvSpPr>
          <p:cNvPr id="8" name="TextBox 7">
            <a:extLst>
              <a:ext uri="{FF2B5EF4-FFF2-40B4-BE49-F238E27FC236}">
                <a16:creationId xmlns:a16="http://schemas.microsoft.com/office/drawing/2014/main" id="{235F9036-9AED-364B-8A87-B4E1400FCA66}"/>
              </a:ext>
            </a:extLst>
          </p:cNvPr>
          <p:cNvSpPr txBox="1"/>
          <p:nvPr/>
        </p:nvSpPr>
        <p:spPr>
          <a:xfrm>
            <a:off x="0" y="6345775"/>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spTree>
    <p:extLst>
      <p:ext uri="{BB962C8B-B14F-4D97-AF65-F5344CB8AC3E}">
        <p14:creationId xmlns:p14="http://schemas.microsoft.com/office/powerpoint/2010/main" val="3757765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B646E-0D3E-0149-B05A-172BA9D5CA46}"/>
              </a:ext>
            </a:extLst>
          </p:cNvPr>
          <p:cNvSpPr>
            <a:spLocks noGrp="1"/>
          </p:cNvSpPr>
          <p:nvPr>
            <p:ph type="title"/>
          </p:nvPr>
        </p:nvSpPr>
        <p:spPr/>
        <p:txBody>
          <a:bodyPr/>
          <a:lstStyle/>
          <a:p>
            <a:r>
              <a:rPr lang="en-US" dirty="0">
                <a:latin typeface="Cambria" panose="02040503050406030204" pitchFamily="18" charset="0"/>
              </a:rPr>
              <a:t>Basal Cell Carcinoma </a:t>
            </a:r>
          </a:p>
        </p:txBody>
      </p:sp>
      <p:pic>
        <p:nvPicPr>
          <p:cNvPr id="4" name="Picture 3">
            <a:extLst>
              <a:ext uri="{FF2B5EF4-FFF2-40B4-BE49-F238E27FC236}">
                <a16:creationId xmlns:a16="http://schemas.microsoft.com/office/drawing/2014/main" id="{1B110E58-5977-AA4B-9D20-F41BBD1D16BD}"/>
              </a:ext>
            </a:extLst>
          </p:cNvPr>
          <p:cNvPicPr>
            <a:picLocks noChangeAspect="1"/>
          </p:cNvPicPr>
          <p:nvPr/>
        </p:nvPicPr>
        <p:blipFill rotWithShape="1">
          <a:blip r:embed="rId3"/>
          <a:srcRect l="3248" r="6534"/>
          <a:stretch/>
        </p:blipFill>
        <p:spPr>
          <a:xfrm>
            <a:off x="5634486" y="1749665"/>
            <a:ext cx="6114691" cy="4229938"/>
          </a:xfrm>
          <a:prstGeom prst="rect">
            <a:avLst/>
          </a:prstGeom>
        </p:spPr>
      </p:pic>
      <p:sp>
        <p:nvSpPr>
          <p:cNvPr id="5" name="Rectangle 4">
            <a:extLst>
              <a:ext uri="{FF2B5EF4-FFF2-40B4-BE49-F238E27FC236}">
                <a16:creationId xmlns:a16="http://schemas.microsoft.com/office/drawing/2014/main" id="{414F8736-DA69-1A41-BEC5-263126205DC4}"/>
              </a:ext>
            </a:extLst>
          </p:cNvPr>
          <p:cNvSpPr/>
          <p:nvPr/>
        </p:nvSpPr>
        <p:spPr>
          <a:xfrm>
            <a:off x="10818962" y="3881887"/>
            <a:ext cx="534838" cy="43132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050E53E-A106-A94F-97DE-8D2A9A6BC5F6}"/>
              </a:ext>
            </a:extLst>
          </p:cNvPr>
          <p:cNvSpPr/>
          <p:nvPr/>
        </p:nvSpPr>
        <p:spPr>
          <a:xfrm>
            <a:off x="5759571" y="3049439"/>
            <a:ext cx="820133" cy="37956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B20A029-9D47-6F41-802D-3835662C9B0F}"/>
              </a:ext>
            </a:extLst>
          </p:cNvPr>
          <p:cNvSpPr txBox="1"/>
          <p:nvPr/>
        </p:nvSpPr>
        <p:spPr>
          <a:xfrm>
            <a:off x="9661584" y="6438301"/>
            <a:ext cx="2708695" cy="369332"/>
          </a:xfrm>
          <a:prstGeom prst="rect">
            <a:avLst/>
          </a:prstGeom>
          <a:noFill/>
        </p:spPr>
        <p:txBody>
          <a:bodyPr wrap="square" rtlCol="0">
            <a:spAutoFit/>
          </a:bodyPr>
          <a:lstStyle/>
          <a:p>
            <a:r>
              <a:rPr lang="en-US" dirty="0">
                <a:latin typeface="Cambria" panose="02040503050406030204" pitchFamily="18" charset="0"/>
              </a:rPr>
              <a:t>American Cancer Society</a:t>
            </a:r>
          </a:p>
        </p:txBody>
      </p:sp>
      <p:graphicFrame>
        <p:nvGraphicFramePr>
          <p:cNvPr id="13" name="Chart 12">
            <a:extLst>
              <a:ext uri="{FF2B5EF4-FFF2-40B4-BE49-F238E27FC236}">
                <a16:creationId xmlns:a16="http://schemas.microsoft.com/office/drawing/2014/main" id="{C1E07F73-4FF2-E74D-A5A4-AD1A95C02CA5}"/>
              </a:ext>
            </a:extLst>
          </p:cNvPr>
          <p:cNvGraphicFramePr>
            <a:graphicFrameLocks/>
          </p:cNvGraphicFramePr>
          <p:nvPr>
            <p:extLst>
              <p:ext uri="{D42A27DB-BD31-4B8C-83A1-F6EECF244321}">
                <p14:modId xmlns:p14="http://schemas.microsoft.com/office/powerpoint/2010/main" val="1361593993"/>
              </p:ext>
            </p:extLst>
          </p:nvPr>
        </p:nvGraphicFramePr>
        <p:xfrm>
          <a:off x="158871" y="2198239"/>
          <a:ext cx="5378569" cy="4229938"/>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id="{4151A662-C182-3F46-8431-9BFB3495E01E}"/>
              </a:ext>
            </a:extLst>
          </p:cNvPr>
          <p:cNvSpPr txBox="1"/>
          <p:nvPr/>
        </p:nvSpPr>
        <p:spPr>
          <a:xfrm>
            <a:off x="255918" y="1834508"/>
            <a:ext cx="5378568"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Annual Skin Cancer Diagnosis in the US </a:t>
            </a:r>
          </a:p>
        </p:txBody>
      </p:sp>
    </p:spTree>
    <p:extLst>
      <p:ext uri="{BB962C8B-B14F-4D97-AF65-F5344CB8AC3E}">
        <p14:creationId xmlns:p14="http://schemas.microsoft.com/office/powerpoint/2010/main" val="2378117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40D2D-24DC-D943-A234-E8D44ABF4571}"/>
              </a:ext>
            </a:extLst>
          </p:cNvPr>
          <p:cNvSpPr>
            <a:spLocks noGrp="1"/>
          </p:cNvSpPr>
          <p:nvPr>
            <p:ph type="title"/>
          </p:nvPr>
        </p:nvSpPr>
        <p:spPr>
          <a:xfrm>
            <a:off x="838200" y="206099"/>
            <a:ext cx="10515600" cy="1325563"/>
          </a:xfrm>
        </p:spPr>
        <p:txBody>
          <a:bodyPr>
            <a:normAutofit/>
          </a:bodyPr>
          <a:lstStyle/>
          <a:p>
            <a:r>
              <a:rPr lang="en-US" dirty="0">
                <a:latin typeface="Cambria" panose="02040503050406030204" pitchFamily="18" charset="0"/>
              </a:rPr>
              <a:t>Treatment of BCC cells with NEK1 inhibitor </a:t>
            </a:r>
            <a:r>
              <a:rPr lang="en-US" dirty="0">
                <a:solidFill>
                  <a:prstClr val="black"/>
                </a:solidFill>
                <a:latin typeface="Cambria" panose="02040503050406030204" pitchFamily="18" charset="0"/>
              </a:rPr>
              <a:t>Zinc05007751 </a:t>
            </a:r>
            <a:r>
              <a:rPr lang="en-US" dirty="0">
                <a:latin typeface="Cambria" panose="02040503050406030204" pitchFamily="18" charset="0"/>
              </a:rPr>
              <a:t>does not affect cell survival</a:t>
            </a:r>
          </a:p>
        </p:txBody>
      </p:sp>
      <p:pic>
        <p:nvPicPr>
          <p:cNvPr id="4" name="Picture 3">
            <a:extLst>
              <a:ext uri="{FF2B5EF4-FFF2-40B4-BE49-F238E27FC236}">
                <a16:creationId xmlns:a16="http://schemas.microsoft.com/office/drawing/2014/main" id="{EFEE5C25-8ED5-C94E-95EA-C8971F364A13}"/>
              </a:ext>
            </a:extLst>
          </p:cNvPr>
          <p:cNvPicPr>
            <a:picLocks noChangeAspect="1"/>
          </p:cNvPicPr>
          <p:nvPr/>
        </p:nvPicPr>
        <p:blipFill rotWithShape="1">
          <a:blip r:embed="rId3"/>
          <a:srcRect l="1996" t="21041" r="2447" b="2259"/>
          <a:stretch/>
        </p:blipFill>
        <p:spPr>
          <a:xfrm>
            <a:off x="993914" y="1531662"/>
            <a:ext cx="9839738" cy="4747454"/>
          </a:xfrm>
          <a:prstGeom prst="rect">
            <a:avLst/>
          </a:prstGeom>
        </p:spPr>
      </p:pic>
    </p:spTree>
    <p:extLst>
      <p:ext uri="{BB962C8B-B14F-4D97-AF65-F5344CB8AC3E}">
        <p14:creationId xmlns:p14="http://schemas.microsoft.com/office/powerpoint/2010/main" val="33555480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454198494"/>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2110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7808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3D533-634D-A64D-A809-CCBE4632AACB}"/>
              </a:ext>
            </a:extLst>
          </p:cNvPr>
          <p:cNvSpPr>
            <a:spLocks noGrp="1"/>
          </p:cNvSpPr>
          <p:nvPr>
            <p:ph type="title"/>
          </p:nvPr>
        </p:nvSpPr>
        <p:spPr/>
        <p:txBody>
          <a:bodyPr/>
          <a:lstStyle/>
          <a:p>
            <a:r>
              <a:rPr lang="en-US" dirty="0">
                <a:latin typeface="Cambria" panose="02040503050406030204" pitchFamily="18" charset="0"/>
              </a:rPr>
              <a:t>Future Directions </a:t>
            </a:r>
          </a:p>
        </p:txBody>
      </p:sp>
      <p:sp>
        <p:nvSpPr>
          <p:cNvPr id="3" name="Content Placeholder 2">
            <a:extLst>
              <a:ext uri="{FF2B5EF4-FFF2-40B4-BE49-F238E27FC236}">
                <a16:creationId xmlns:a16="http://schemas.microsoft.com/office/drawing/2014/main" id="{84624C6F-A92E-B04D-B966-77C826379B51}"/>
              </a:ext>
            </a:extLst>
          </p:cNvPr>
          <p:cNvSpPr>
            <a:spLocks noGrp="1"/>
          </p:cNvSpPr>
          <p:nvPr>
            <p:ph idx="1"/>
          </p:nvPr>
        </p:nvSpPr>
        <p:spPr/>
        <p:txBody>
          <a:bodyPr/>
          <a:lstStyle/>
          <a:p>
            <a:r>
              <a:rPr lang="en-US" dirty="0">
                <a:latin typeface="Cambria" panose="02040503050406030204" pitchFamily="18" charset="0"/>
              </a:rPr>
              <a:t>Continue Pursuit of NEK1 as Hedgehog Signaling Activator </a:t>
            </a:r>
          </a:p>
          <a:p>
            <a:pPr lvl="1"/>
            <a:r>
              <a:rPr lang="en-US" dirty="0">
                <a:latin typeface="Cambria" panose="02040503050406030204" pitchFamily="18" charset="0"/>
              </a:rPr>
              <a:t>Short Term Experiments </a:t>
            </a:r>
          </a:p>
          <a:p>
            <a:pPr lvl="2"/>
            <a:r>
              <a:rPr lang="en-US" dirty="0">
                <a:latin typeface="Cambria" panose="02040503050406030204" pitchFamily="18" charset="0"/>
              </a:rPr>
              <a:t>Increase exposure to SS/HH SS conditions </a:t>
            </a:r>
          </a:p>
          <a:p>
            <a:pPr lvl="2"/>
            <a:r>
              <a:rPr lang="en-US" dirty="0">
                <a:latin typeface="Cambria" panose="02040503050406030204" pitchFamily="18" charset="0"/>
              </a:rPr>
              <a:t>Increase range of Zinc05007751</a:t>
            </a:r>
          </a:p>
          <a:p>
            <a:pPr lvl="2"/>
            <a:r>
              <a:rPr lang="en-US" dirty="0">
                <a:latin typeface="Cambria" panose="02040503050406030204" pitchFamily="18" charset="0"/>
              </a:rPr>
              <a:t>Cytotoxicity control </a:t>
            </a:r>
          </a:p>
          <a:p>
            <a:pPr lvl="2"/>
            <a:r>
              <a:rPr lang="en-US" dirty="0">
                <a:latin typeface="Cambria" panose="02040503050406030204" pitchFamily="18" charset="0"/>
              </a:rPr>
              <a:t>Confirm target of Zinc05007751 by knocking down NEK1</a:t>
            </a:r>
          </a:p>
          <a:p>
            <a:pPr lvl="1"/>
            <a:r>
              <a:rPr lang="en-US" dirty="0">
                <a:latin typeface="Cambria" panose="02040503050406030204" pitchFamily="18" charset="0"/>
              </a:rPr>
              <a:t>Long Term Experiments </a:t>
            </a:r>
          </a:p>
          <a:p>
            <a:pPr lvl="2"/>
            <a:r>
              <a:rPr lang="en-US" dirty="0">
                <a:latin typeface="Cambria" panose="02040503050406030204" pitchFamily="18" charset="0"/>
              </a:rPr>
              <a:t>Investigate if Hedgehog is being activated through GLI through knock down </a:t>
            </a:r>
          </a:p>
          <a:p>
            <a:pPr lvl="2"/>
            <a:r>
              <a:rPr lang="en-US" dirty="0">
                <a:latin typeface="Cambria" panose="02040503050406030204" pitchFamily="18" charset="0"/>
              </a:rPr>
              <a:t>Determine how GLI is being activated  by NEK1</a:t>
            </a:r>
          </a:p>
          <a:p>
            <a:r>
              <a:rPr lang="en-US" dirty="0">
                <a:latin typeface="Cambria" panose="02040503050406030204" pitchFamily="18" charset="0"/>
              </a:rPr>
              <a:t>Screen a larger amount of kinases for their activity on the Hedgehog Signaling Pathway</a:t>
            </a: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2546262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68F7C-D8A7-BD41-AAEC-BA1248E3B5ED}"/>
              </a:ext>
            </a:extLst>
          </p:cNvPr>
          <p:cNvSpPr>
            <a:spLocks noGrp="1"/>
          </p:cNvSpPr>
          <p:nvPr>
            <p:ph type="title"/>
          </p:nvPr>
        </p:nvSpPr>
        <p:spPr/>
        <p:txBody>
          <a:bodyPr/>
          <a:lstStyle/>
          <a:p>
            <a:r>
              <a:rPr lang="en-US" dirty="0">
                <a:latin typeface="Cambria" panose="02040503050406030204" pitchFamily="18" charset="0"/>
              </a:rPr>
              <a:t>Future Directions </a:t>
            </a:r>
          </a:p>
        </p:txBody>
      </p:sp>
      <p:graphicFrame>
        <p:nvGraphicFramePr>
          <p:cNvPr id="4" name="Diagram 3">
            <a:extLst>
              <a:ext uri="{FF2B5EF4-FFF2-40B4-BE49-F238E27FC236}">
                <a16:creationId xmlns:a16="http://schemas.microsoft.com/office/drawing/2014/main" id="{15641C73-89D6-D04D-84E7-827C00DECCB3}"/>
              </a:ext>
            </a:extLst>
          </p:cNvPr>
          <p:cNvGraphicFramePr/>
          <p:nvPr>
            <p:extLst>
              <p:ext uri="{D42A27DB-BD31-4B8C-83A1-F6EECF244321}">
                <p14:modId xmlns:p14="http://schemas.microsoft.com/office/powerpoint/2010/main" val="584467247"/>
              </p:ext>
            </p:extLst>
          </p:nvPr>
        </p:nvGraphicFramePr>
        <p:xfrm>
          <a:off x="361122" y="722934"/>
          <a:ext cx="11576878" cy="65922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4">
            <a:extLst>
              <a:ext uri="{FF2B5EF4-FFF2-40B4-BE49-F238E27FC236}">
                <a16:creationId xmlns:a16="http://schemas.microsoft.com/office/drawing/2014/main" id="{891161BD-796F-3A4E-8318-91499F534471}"/>
              </a:ext>
            </a:extLst>
          </p:cNvPr>
          <p:cNvSpPr/>
          <p:nvPr/>
        </p:nvSpPr>
        <p:spPr>
          <a:xfrm>
            <a:off x="324678" y="3384067"/>
            <a:ext cx="11506200" cy="127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100A23A-4145-1A4D-BB6C-63D079D2678D}"/>
              </a:ext>
            </a:extLst>
          </p:cNvPr>
          <p:cNvSpPr/>
          <p:nvPr/>
        </p:nvSpPr>
        <p:spPr>
          <a:xfrm>
            <a:off x="254000" y="4737100"/>
            <a:ext cx="11506200" cy="127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9969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45BFB-47E2-8E4F-8D56-0AB648FE460C}"/>
              </a:ext>
            </a:extLst>
          </p:cNvPr>
          <p:cNvSpPr>
            <a:spLocks noGrp="1"/>
          </p:cNvSpPr>
          <p:nvPr>
            <p:ph type="title"/>
          </p:nvPr>
        </p:nvSpPr>
        <p:spPr>
          <a:xfrm>
            <a:off x="648929" y="629266"/>
            <a:ext cx="5127031" cy="1676603"/>
          </a:xfrm>
        </p:spPr>
        <p:txBody>
          <a:bodyPr>
            <a:normAutofit/>
          </a:bodyPr>
          <a:lstStyle/>
          <a:p>
            <a:r>
              <a:rPr lang="en-US">
                <a:latin typeface="Cambria" panose="02040503050406030204" pitchFamily="18" charset="0"/>
              </a:rPr>
              <a:t>Acknowledgements </a:t>
            </a:r>
            <a:endParaRPr lang="en-US" dirty="0">
              <a:latin typeface="Cambria" panose="02040503050406030204" pitchFamily="18" charset="0"/>
            </a:endParaRPr>
          </a:p>
        </p:txBody>
      </p:sp>
      <p:sp>
        <p:nvSpPr>
          <p:cNvPr id="3" name="Content Placeholder 2">
            <a:extLst>
              <a:ext uri="{FF2B5EF4-FFF2-40B4-BE49-F238E27FC236}">
                <a16:creationId xmlns:a16="http://schemas.microsoft.com/office/drawing/2014/main" id="{6D28B540-D46B-B544-B1DD-604D177D5807}"/>
              </a:ext>
            </a:extLst>
          </p:cNvPr>
          <p:cNvSpPr>
            <a:spLocks noGrp="1"/>
          </p:cNvSpPr>
          <p:nvPr>
            <p:ph idx="1"/>
          </p:nvPr>
        </p:nvSpPr>
        <p:spPr>
          <a:xfrm>
            <a:off x="639663" y="2119424"/>
            <a:ext cx="6271500" cy="3785419"/>
          </a:xfrm>
        </p:spPr>
        <p:txBody>
          <a:bodyPr>
            <a:noAutofit/>
          </a:bodyPr>
          <a:lstStyle/>
          <a:p>
            <a:r>
              <a:rPr lang="en-US" sz="2000" dirty="0">
                <a:latin typeface="Cambria" panose="02040503050406030204" pitchFamily="18" charset="0"/>
              </a:rPr>
              <a:t>The Atwood Lab</a:t>
            </a:r>
          </a:p>
          <a:p>
            <a:pPr lvl="1"/>
            <a:r>
              <a:rPr lang="en-US" sz="2000" dirty="0">
                <a:latin typeface="Cambria" panose="02040503050406030204" pitchFamily="18" charset="0"/>
              </a:rPr>
              <a:t>Rachel Chow</a:t>
            </a:r>
          </a:p>
          <a:p>
            <a:pPr lvl="1"/>
            <a:r>
              <a:rPr lang="en-US" sz="2000" dirty="0">
                <a:latin typeface="Cambria" panose="02040503050406030204" pitchFamily="18" charset="0"/>
              </a:rPr>
              <a:t>Emmanuel Dollinger </a:t>
            </a:r>
          </a:p>
          <a:p>
            <a:pPr lvl="1"/>
            <a:r>
              <a:rPr lang="en-US" sz="2000" dirty="0">
                <a:latin typeface="Cambria" panose="02040503050406030204" pitchFamily="18" charset="0"/>
              </a:rPr>
              <a:t>Tuyen Nguyen </a:t>
            </a:r>
          </a:p>
          <a:p>
            <a:pPr lvl="1"/>
            <a:r>
              <a:rPr lang="en-US" sz="2000" dirty="0">
                <a:latin typeface="Cambria" panose="02040503050406030204" pitchFamily="18" charset="0"/>
              </a:rPr>
              <a:t>Adam </a:t>
            </a:r>
            <a:r>
              <a:rPr lang="en-US" sz="2000" dirty="0" err="1">
                <a:latin typeface="Cambria" panose="02040503050406030204" pitchFamily="18" charset="0"/>
              </a:rPr>
              <a:t>Stabell</a:t>
            </a:r>
            <a:r>
              <a:rPr lang="en-US" sz="2000" dirty="0">
                <a:latin typeface="Cambria" panose="02040503050406030204" pitchFamily="18" charset="0"/>
              </a:rPr>
              <a:t> </a:t>
            </a:r>
          </a:p>
          <a:p>
            <a:pPr lvl="1"/>
            <a:r>
              <a:rPr lang="en-US" sz="2000" b="1" dirty="0">
                <a:latin typeface="Cambria" panose="02040503050406030204" pitchFamily="18" charset="0"/>
              </a:rPr>
              <a:t>Eric </a:t>
            </a:r>
            <a:r>
              <a:rPr lang="en-US" sz="2000" b="1" dirty="0" err="1">
                <a:latin typeface="Cambria" panose="02040503050406030204" pitchFamily="18" charset="0"/>
              </a:rPr>
              <a:t>Tarapore</a:t>
            </a:r>
            <a:r>
              <a:rPr lang="en-US" sz="2000" b="1" dirty="0">
                <a:latin typeface="Cambria" panose="02040503050406030204" pitchFamily="18" charset="0"/>
              </a:rPr>
              <a:t> </a:t>
            </a:r>
          </a:p>
          <a:p>
            <a:pPr lvl="1"/>
            <a:r>
              <a:rPr lang="en-US" sz="2000" dirty="0">
                <a:latin typeface="Cambria" panose="02040503050406030204" pitchFamily="18" charset="0"/>
              </a:rPr>
              <a:t>Kirsten Wong</a:t>
            </a:r>
          </a:p>
          <a:p>
            <a:pPr lvl="1"/>
            <a:r>
              <a:rPr lang="en-US" sz="2000" dirty="0">
                <a:latin typeface="Cambria" panose="02040503050406030204" pitchFamily="18" charset="0"/>
              </a:rPr>
              <a:t>Anna </a:t>
            </a:r>
            <a:r>
              <a:rPr lang="en-US" sz="2000" dirty="0" err="1">
                <a:latin typeface="Cambria" panose="02040503050406030204" pitchFamily="18" charset="0"/>
              </a:rPr>
              <a:t>Andronicos</a:t>
            </a:r>
            <a:r>
              <a:rPr lang="en-US" sz="2000" dirty="0">
                <a:latin typeface="Cambria" panose="02040503050406030204" pitchFamily="18" charset="0"/>
              </a:rPr>
              <a:t> </a:t>
            </a:r>
          </a:p>
          <a:p>
            <a:pPr lvl="1"/>
            <a:r>
              <a:rPr lang="en-US" sz="2000" b="1" dirty="0">
                <a:latin typeface="Cambria" panose="02040503050406030204" pitchFamily="18" charset="0"/>
              </a:rPr>
              <a:t>Scott Atwood, PhD</a:t>
            </a:r>
          </a:p>
        </p:txBody>
      </p:sp>
      <p:pic>
        <p:nvPicPr>
          <p:cNvPr id="4" name="Picture 3" descr="A close up of a sign&#10;&#10;Description automatically generated">
            <a:extLst>
              <a:ext uri="{FF2B5EF4-FFF2-40B4-BE49-F238E27FC236}">
                <a16:creationId xmlns:a16="http://schemas.microsoft.com/office/drawing/2014/main" id="{F08A2FC9-D055-774B-936D-F1AEA0FD54D8}"/>
              </a:ext>
            </a:extLst>
          </p:cNvPr>
          <p:cNvPicPr>
            <a:picLocks noChangeAspect="1"/>
          </p:cNvPicPr>
          <p:nvPr/>
        </p:nvPicPr>
        <p:blipFill rotWithShape="1">
          <a:blip r:embed="rId2"/>
          <a:srcRect l="987" r="1097" b="3"/>
          <a:stretch/>
        </p:blipFill>
        <p:spPr>
          <a:xfrm>
            <a:off x="7663743" y="324969"/>
            <a:ext cx="3879328" cy="3961800"/>
          </a:xfrm>
          <a:prstGeom prst="rect">
            <a:avLst/>
          </a:prstGeom>
          <a:effectLst/>
        </p:spPr>
      </p:pic>
    </p:spTree>
    <p:extLst>
      <p:ext uri="{BB962C8B-B14F-4D97-AF65-F5344CB8AC3E}">
        <p14:creationId xmlns:p14="http://schemas.microsoft.com/office/powerpoint/2010/main" val="11664128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45BFB-47E2-8E4F-8D56-0AB648FE460C}"/>
              </a:ext>
            </a:extLst>
          </p:cNvPr>
          <p:cNvSpPr>
            <a:spLocks noGrp="1"/>
          </p:cNvSpPr>
          <p:nvPr>
            <p:ph type="title"/>
          </p:nvPr>
        </p:nvSpPr>
        <p:spPr>
          <a:xfrm>
            <a:off x="648929" y="629266"/>
            <a:ext cx="5127031" cy="1676603"/>
          </a:xfrm>
        </p:spPr>
        <p:txBody>
          <a:bodyPr>
            <a:normAutofit/>
          </a:bodyPr>
          <a:lstStyle/>
          <a:p>
            <a:r>
              <a:rPr lang="en-US">
                <a:latin typeface="Cambria" panose="02040503050406030204" pitchFamily="18" charset="0"/>
              </a:rPr>
              <a:t>Acknowledgements </a:t>
            </a:r>
            <a:endParaRPr lang="en-US" dirty="0">
              <a:latin typeface="Cambria" panose="02040503050406030204" pitchFamily="18" charset="0"/>
            </a:endParaRPr>
          </a:p>
        </p:txBody>
      </p:sp>
      <p:sp>
        <p:nvSpPr>
          <p:cNvPr id="3" name="Content Placeholder 2">
            <a:extLst>
              <a:ext uri="{FF2B5EF4-FFF2-40B4-BE49-F238E27FC236}">
                <a16:creationId xmlns:a16="http://schemas.microsoft.com/office/drawing/2014/main" id="{6D28B540-D46B-B544-B1DD-604D177D5807}"/>
              </a:ext>
            </a:extLst>
          </p:cNvPr>
          <p:cNvSpPr>
            <a:spLocks noGrp="1"/>
          </p:cNvSpPr>
          <p:nvPr>
            <p:ph idx="1"/>
          </p:nvPr>
        </p:nvSpPr>
        <p:spPr>
          <a:xfrm>
            <a:off x="639663" y="2119424"/>
            <a:ext cx="6271500" cy="3785419"/>
          </a:xfrm>
        </p:spPr>
        <p:txBody>
          <a:bodyPr>
            <a:noAutofit/>
          </a:bodyPr>
          <a:lstStyle/>
          <a:p>
            <a:r>
              <a:rPr lang="en-US" sz="2000" dirty="0">
                <a:latin typeface="Cambria" panose="02040503050406030204" pitchFamily="18" charset="0"/>
              </a:rPr>
              <a:t>The Atwood Lab</a:t>
            </a:r>
          </a:p>
          <a:p>
            <a:pPr lvl="1"/>
            <a:r>
              <a:rPr lang="en-US" sz="2000" dirty="0">
                <a:latin typeface="Cambria" panose="02040503050406030204" pitchFamily="18" charset="0"/>
              </a:rPr>
              <a:t>Rachel Chow</a:t>
            </a:r>
          </a:p>
          <a:p>
            <a:pPr lvl="1"/>
            <a:r>
              <a:rPr lang="en-US" sz="2000" dirty="0">
                <a:latin typeface="Cambria" panose="02040503050406030204" pitchFamily="18" charset="0"/>
              </a:rPr>
              <a:t>Emmanuel Dollinger </a:t>
            </a:r>
          </a:p>
          <a:p>
            <a:pPr lvl="1"/>
            <a:r>
              <a:rPr lang="en-US" sz="2000" dirty="0">
                <a:latin typeface="Cambria" panose="02040503050406030204" pitchFamily="18" charset="0"/>
              </a:rPr>
              <a:t>Tuyen Nguyen </a:t>
            </a:r>
          </a:p>
          <a:p>
            <a:pPr lvl="1"/>
            <a:r>
              <a:rPr lang="en-US" sz="2000" dirty="0">
                <a:latin typeface="Cambria" panose="02040503050406030204" pitchFamily="18" charset="0"/>
              </a:rPr>
              <a:t>Adam </a:t>
            </a:r>
            <a:r>
              <a:rPr lang="en-US" sz="2000" dirty="0" err="1">
                <a:latin typeface="Cambria" panose="02040503050406030204" pitchFamily="18" charset="0"/>
              </a:rPr>
              <a:t>Stabell</a:t>
            </a:r>
            <a:r>
              <a:rPr lang="en-US" sz="2000" dirty="0">
                <a:latin typeface="Cambria" panose="02040503050406030204" pitchFamily="18" charset="0"/>
              </a:rPr>
              <a:t> </a:t>
            </a:r>
          </a:p>
          <a:p>
            <a:pPr lvl="1"/>
            <a:r>
              <a:rPr lang="en-US" sz="2000" b="1" dirty="0">
                <a:latin typeface="Cambria" panose="02040503050406030204" pitchFamily="18" charset="0"/>
              </a:rPr>
              <a:t>Eric </a:t>
            </a:r>
            <a:r>
              <a:rPr lang="en-US" sz="2000" b="1" dirty="0" err="1">
                <a:latin typeface="Cambria" panose="02040503050406030204" pitchFamily="18" charset="0"/>
              </a:rPr>
              <a:t>Tarapore</a:t>
            </a:r>
            <a:r>
              <a:rPr lang="en-US" sz="2000" b="1" dirty="0">
                <a:latin typeface="Cambria" panose="02040503050406030204" pitchFamily="18" charset="0"/>
              </a:rPr>
              <a:t> </a:t>
            </a:r>
          </a:p>
          <a:p>
            <a:pPr lvl="1"/>
            <a:r>
              <a:rPr lang="en-US" sz="2000" dirty="0">
                <a:latin typeface="Cambria" panose="02040503050406030204" pitchFamily="18" charset="0"/>
              </a:rPr>
              <a:t>Kirsten Wong</a:t>
            </a:r>
          </a:p>
          <a:p>
            <a:pPr lvl="1"/>
            <a:r>
              <a:rPr lang="en-US" sz="2000" dirty="0">
                <a:latin typeface="Cambria" panose="02040503050406030204" pitchFamily="18" charset="0"/>
              </a:rPr>
              <a:t>Anna </a:t>
            </a:r>
            <a:r>
              <a:rPr lang="en-US" sz="2000" dirty="0" err="1">
                <a:latin typeface="Cambria" panose="02040503050406030204" pitchFamily="18" charset="0"/>
              </a:rPr>
              <a:t>Andronicos</a:t>
            </a:r>
            <a:r>
              <a:rPr lang="en-US" sz="2000" dirty="0">
                <a:latin typeface="Cambria" panose="02040503050406030204" pitchFamily="18" charset="0"/>
              </a:rPr>
              <a:t> </a:t>
            </a:r>
          </a:p>
          <a:p>
            <a:pPr lvl="1"/>
            <a:r>
              <a:rPr lang="en-US" sz="2000" b="1" dirty="0">
                <a:latin typeface="Cambria" panose="02040503050406030204" pitchFamily="18" charset="0"/>
              </a:rPr>
              <a:t>Scott Atwood, PhD</a:t>
            </a:r>
          </a:p>
          <a:p>
            <a:pPr marL="457200" lvl="1" indent="0">
              <a:buNone/>
            </a:pPr>
            <a:endParaRPr lang="en-US" sz="2000" dirty="0">
              <a:latin typeface="Cambria" panose="02040503050406030204" pitchFamily="18" charset="0"/>
            </a:endParaRPr>
          </a:p>
          <a:p>
            <a:r>
              <a:rPr lang="en-US" sz="2000" dirty="0">
                <a:latin typeface="Cambria" panose="02040503050406030204" pitchFamily="18" charset="0"/>
              </a:rPr>
              <a:t>Cellular and Molecular Biology Gateway Program</a:t>
            </a:r>
          </a:p>
          <a:p>
            <a:pPr lvl="1"/>
            <a:r>
              <a:rPr lang="en-US" sz="2000" dirty="0">
                <a:latin typeface="Cambria" panose="02040503050406030204" pitchFamily="18" charset="0"/>
              </a:rPr>
              <a:t>Gary Roman </a:t>
            </a:r>
          </a:p>
          <a:p>
            <a:pPr lvl="1"/>
            <a:r>
              <a:rPr lang="en-US" sz="2000" dirty="0">
                <a:latin typeface="Cambria" panose="02040503050406030204" pitchFamily="18" charset="0"/>
              </a:rPr>
              <a:t>Eric Pearlman, PhD </a:t>
            </a:r>
          </a:p>
        </p:txBody>
      </p:sp>
      <p:pic>
        <p:nvPicPr>
          <p:cNvPr id="4" name="Picture 3" descr="A close up of a sign&#10;&#10;Description automatically generated">
            <a:extLst>
              <a:ext uri="{FF2B5EF4-FFF2-40B4-BE49-F238E27FC236}">
                <a16:creationId xmlns:a16="http://schemas.microsoft.com/office/drawing/2014/main" id="{F08A2FC9-D055-774B-936D-F1AEA0FD54D8}"/>
              </a:ext>
            </a:extLst>
          </p:cNvPr>
          <p:cNvPicPr>
            <a:picLocks noChangeAspect="1"/>
          </p:cNvPicPr>
          <p:nvPr/>
        </p:nvPicPr>
        <p:blipFill rotWithShape="1">
          <a:blip r:embed="rId2"/>
          <a:srcRect l="987" r="1097" b="3"/>
          <a:stretch/>
        </p:blipFill>
        <p:spPr>
          <a:xfrm>
            <a:off x="7663743" y="324969"/>
            <a:ext cx="3879328" cy="3961800"/>
          </a:xfrm>
          <a:prstGeom prst="rect">
            <a:avLst/>
          </a:prstGeom>
          <a:effectLst/>
        </p:spPr>
      </p:pic>
    </p:spTree>
    <p:extLst>
      <p:ext uri="{BB962C8B-B14F-4D97-AF65-F5344CB8AC3E}">
        <p14:creationId xmlns:p14="http://schemas.microsoft.com/office/powerpoint/2010/main" val="41494309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EDB6C-FAE4-B44C-A95A-33FD43B66583}"/>
              </a:ext>
            </a:extLst>
          </p:cNvPr>
          <p:cNvSpPr>
            <a:spLocks noGrp="1"/>
          </p:cNvSpPr>
          <p:nvPr>
            <p:ph type="title"/>
          </p:nvPr>
        </p:nvSpPr>
        <p:spPr/>
        <p:txBody>
          <a:bodyPr/>
          <a:lstStyle/>
          <a:p>
            <a:r>
              <a:rPr lang="en-US" dirty="0">
                <a:latin typeface="Cambria" panose="02040503050406030204" pitchFamily="18" charset="0"/>
              </a:rPr>
              <a:t>Hedgehog Signaling Pathway</a:t>
            </a:r>
          </a:p>
        </p:txBody>
      </p:sp>
      <p:pic>
        <p:nvPicPr>
          <p:cNvPr id="5" name="Picture 4" descr="A close up of a logo&#10;&#10;Description automatically generated">
            <a:extLst>
              <a:ext uri="{FF2B5EF4-FFF2-40B4-BE49-F238E27FC236}">
                <a16:creationId xmlns:a16="http://schemas.microsoft.com/office/drawing/2014/main" id="{A32B7467-EA84-7E44-988C-49ED30BC86C1}"/>
              </a:ext>
            </a:extLst>
          </p:cNvPr>
          <p:cNvPicPr>
            <a:picLocks noChangeAspect="1"/>
          </p:cNvPicPr>
          <p:nvPr/>
        </p:nvPicPr>
        <p:blipFill>
          <a:blip r:embed="rId3"/>
          <a:stretch>
            <a:fillRect/>
          </a:stretch>
        </p:blipFill>
        <p:spPr>
          <a:xfrm>
            <a:off x="2398425" y="1367360"/>
            <a:ext cx="6678667" cy="5270628"/>
          </a:xfrm>
          <a:prstGeom prst="rect">
            <a:avLst/>
          </a:prstGeom>
        </p:spPr>
      </p:pic>
      <p:sp>
        <p:nvSpPr>
          <p:cNvPr id="6" name="TextBox 5">
            <a:extLst>
              <a:ext uri="{FF2B5EF4-FFF2-40B4-BE49-F238E27FC236}">
                <a16:creationId xmlns:a16="http://schemas.microsoft.com/office/drawing/2014/main" id="{E38699DE-0CB2-8240-8E20-F1343A927E2C}"/>
              </a:ext>
            </a:extLst>
          </p:cNvPr>
          <p:cNvSpPr txBox="1"/>
          <p:nvPr/>
        </p:nvSpPr>
        <p:spPr>
          <a:xfrm>
            <a:off x="9295697" y="6453322"/>
            <a:ext cx="2683239" cy="369332"/>
          </a:xfrm>
          <a:prstGeom prst="rect">
            <a:avLst/>
          </a:prstGeom>
          <a:noFill/>
        </p:spPr>
        <p:txBody>
          <a:bodyPr wrap="square" rtlCol="0">
            <a:spAutoFit/>
          </a:bodyPr>
          <a:lstStyle/>
          <a:p>
            <a:pPr algn="r"/>
            <a:r>
              <a:rPr lang="en-US" dirty="0">
                <a:latin typeface="Cambria" panose="02040503050406030204" pitchFamily="18" charset="0"/>
              </a:rPr>
              <a:t>Atwood </a:t>
            </a:r>
            <a:r>
              <a:rPr lang="en-US" i="1" dirty="0">
                <a:latin typeface="Cambria" panose="02040503050406030204" pitchFamily="18" charset="0"/>
              </a:rPr>
              <a:t>et al</a:t>
            </a:r>
            <a:r>
              <a:rPr lang="en-US" dirty="0">
                <a:latin typeface="Cambria" panose="02040503050406030204" pitchFamily="18" charset="0"/>
              </a:rPr>
              <a:t>., 2012</a:t>
            </a:r>
          </a:p>
        </p:txBody>
      </p:sp>
      <p:sp>
        <p:nvSpPr>
          <p:cNvPr id="8" name="Rectangle 7">
            <a:extLst>
              <a:ext uri="{FF2B5EF4-FFF2-40B4-BE49-F238E27FC236}">
                <a16:creationId xmlns:a16="http://schemas.microsoft.com/office/drawing/2014/main" id="{3E1826F5-29EC-904D-957F-A1499967FC9A}"/>
              </a:ext>
            </a:extLst>
          </p:cNvPr>
          <p:cNvSpPr/>
          <p:nvPr/>
        </p:nvSpPr>
        <p:spPr>
          <a:xfrm>
            <a:off x="2875422" y="2229383"/>
            <a:ext cx="1947557" cy="279981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4F2DD89-560B-5640-BF3E-C8F9842EA58C}"/>
              </a:ext>
            </a:extLst>
          </p:cNvPr>
          <p:cNvSpPr/>
          <p:nvPr/>
        </p:nvSpPr>
        <p:spPr>
          <a:xfrm>
            <a:off x="3814202" y="4241800"/>
            <a:ext cx="1617195" cy="78740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5D73985-BF4F-A542-BD1A-53D0C3AC259C}"/>
              </a:ext>
            </a:extLst>
          </p:cNvPr>
          <p:cNvSpPr/>
          <p:nvPr/>
        </p:nvSpPr>
        <p:spPr>
          <a:xfrm>
            <a:off x="6713844" y="2895600"/>
            <a:ext cx="1947556" cy="299720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F937872-6FFE-504F-90B8-E43BFBBF934F}"/>
              </a:ext>
            </a:extLst>
          </p:cNvPr>
          <p:cNvSpPr/>
          <p:nvPr/>
        </p:nvSpPr>
        <p:spPr>
          <a:xfrm>
            <a:off x="6499942" y="2139886"/>
            <a:ext cx="1947556" cy="151130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92CE4D1-3496-1C43-9458-594DA489537F}"/>
              </a:ext>
            </a:extLst>
          </p:cNvPr>
          <p:cNvSpPr/>
          <p:nvPr/>
        </p:nvSpPr>
        <p:spPr>
          <a:xfrm>
            <a:off x="5737758" y="1475827"/>
            <a:ext cx="3245918" cy="52706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3831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9"/>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1"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9" grpId="1" animBg="1"/>
      <p:bldP spid="10" grpId="1" animBg="1"/>
      <p:bldP spid="11" grpId="0" animBg="1"/>
      <p:bldP spid="11" grpId="1"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02508-FF40-4449-98C2-13E21C2EDD54}"/>
              </a:ext>
            </a:extLst>
          </p:cNvPr>
          <p:cNvSpPr>
            <a:spLocks noGrp="1"/>
          </p:cNvSpPr>
          <p:nvPr>
            <p:ph type="title"/>
          </p:nvPr>
        </p:nvSpPr>
        <p:spPr/>
        <p:txBody>
          <a:bodyPr/>
          <a:lstStyle/>
          <a:p>
            <a:r>
              <a:rPr lang="en-US" dirty="0"/>
              <a:t>Inhibition of SMO to treat BCC</a:t>
            </a:r>
          </a:p>
        </p:txBody>
      </p:sp>
      <p:pic>
        <p:nvPicPr>
          <p:cNvPr id="5" name="Content Placeholder 4" descr="A close up of text on a white background&#10;&#10;Description automatically generated">
            <a:extLst>
              <a:ext uri="{FF2B5EF4-FFF2-40B4-BE49-F238E27FC236}">
                <a16:creationId xmlns:a16="http://schemas.microsoft.com/office/drawing/2014/main" id="{A80579C6-0F00-354D-8B8C-4B9E0B536E58}"/>
              </a:ext>
            </a:extLst>
          </p:cNvPr>
          <p:cNvPicPr>
            <a:picLocks noGrp="1" noChangeAspect="1"/>
          </p:cNvPicPr>
          <p:nvPr>
            <p:ph idx="1"/>
          </p:nvPr>
        </p:nvPicPr>
        <p:blipFill>
          <a:blip r:embed="rId2"/>
          <a:stretch>
            <a:fillRect/>
          </a:stretch>
        </p:blipFill>
        <p:spPr>
          <a:xfrm>
            <a:off x="4055574" y="1469971"/>
            <a:ext cx="4080851" cy="4959008"/>
          </a:xfrm>
        </p:spPr>
      </p:pic>
      <p:sp>
        <p:nvSpPr>
          <p:cNvPr id="6" name="TextBox 5">
            <a:extLst>
              <a:ext uri="{FF2B5EF4-FFF2-40B4-BE49-F238E27FC236}">
                <a16:creationId xmlns:a16="http://schemas.microsoft.com/office/drawing/2014/main" id="{11DA11F3-5670-C949-8FBB-38E71BA080D2}"/>
              </a:ext>
            </a:extLst>
          </p:cNvPr>
          <p:cNvSpPr txBox="1"/>
          <p:nvPr/>
        </p:nvSpPr>
        <p:spPr>
          <a:xfrm>
            <a:off x="9323882" y="6428979"/>
            <a:ext cx="2683239" cy="369332"/>
          </a:xfrm>
          <a:prstGeom prst="rect">
            <a:avLst/>
          </a:prstGeom>
          <a:noFill/>
        </p:spPr>
        <p:txBody>
          <a:bodyPr wrap="square" rtlCol="0">
            <a:spAutoFit/>
          </a:bodyPr>
          <a:lstStyle/>
          <a:p>
            <a:pPr algn="r"/>
            <a:r>
              <a:rPr lang="en-US" dirty="0"/>
              <a:t>Sharpe </a:t>
            </a:r>
            <a:r>
              <a:rPr lang="en-US" i="1" dirty="0"/>
              <a:t>et al</a:t>
            </a:r>
            <a:r>
              <a:rPr lang="en-US" dirty="0"/>
              <a:t>., 2015</a:t>
            </a:r>
          </a:p>
        </p:txBody>
      </p:sp>
    </p:spTree>
    <p:extLst>
      <p:ext uri="{BB962C8B-B14F-4D97-AF65-F5344CB8AC3E}">
        <p14:creationId xmlns:p14="http://schemas.microsoft.com/office/powerpoint/2010/main" val="17980232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816DD-4737-2445-9759-89EE2B881357}"/>
              </a:ext>
            </a:extLst>
          </p:cNvPr>
          <p:cNvSpPr>
            <a:spLocks noGrp="1"/>
          </p:cNvSpPr>
          <p:nvPr>
            <p:ph type="title"/>
          </p:nvPr>
        </p:nvSpPr>
        <p:spPr/>
        <p:txBody>
          <a:bodyPr/>
          <a:lstStyle/>
          <a:p>
            <a:r>
              <a:rPr lang="en-US" dirty="0">
                <a:latin typeface="Cambria" panose="02040503050406030204" pitchFamily="18" charset="0"/>
              </a:rPr>
              <a:t>Inhibition of SMO to treat BCC </a:t>
            </a:r>
          </a:p>
        </p:txBody>
      </p:sp>
      <p:pic>
        <p:nvPicPr>
          <p:cNvPr id="4" name="Picture 3">
            <a:extLst>
              <a:ext uri="{FF2B5EF4-FFF2-40B4-BE49-F238E27FC236}">
                <a16:creationId xmlns:a16="http://schemas.microsoft.com/office/drawing/2014/main" id="{5DCC1334-A70D-8546-A41D-EB8E19F6A898}"/>
              </a:ext>
            </a:extLst>
          </p:cNvPr>
          <p:cNvPicPr>
            <a:picLocks noChangeAspect="1"/>
          </p:cNvPicPr>
          <p:nvPr/>
        </p:nvPicPr>
        <p:blipFill>
          <a:blip r:embed="rId3"/>
          <a:stretch>
            <a:fillRect/>
          </a:stretch>
        </p:blipFill>
        <p:spPr>
          <a:xfrm>
            <a:off x="1863305" y="1304564"/>
            <a:ext cx="7722959" cy="5553436"/>
          </a:xfrm>
          <a:prstGeom prst="rect">
            <a:avLst/>
          </a:prstGeom>
        </p:spPr>
      </p:pic>
      <p:sp>
        <p:nvSpPr>
          <p:cNvPr id="5" name="TextBox 4">
            <a:extLst>
              <a:ext uri="{FF2B5EF4-FFF2-40B4-BE49-F238E27FC236}">
                <a16:creationId xmlns:a16="http://schemas.microsoft.com/office/drawing/2014/main" id="{07CC47A7-24F8-984D-9918-B0B494CFB587}"/>
              </a:ext>
            </a:extLst>
          </p:cNvPr>
          <p:cNvSpPr txBox="1"/>
          <p:nvPr/>
        </p:nvSpPr>
        <p:spPr>
          <a:xfrm>
            <a:off x="9323882" y="6428979"/>
            <a:ext cx="2683239" cy="369332"/>
          </a:xfrm>
          <a:prstGeom prst="rect">
            <a:avLst/>
          </a:prstGeom>
          <a:noFill/>
        </p:spPr>
        <p:txBody>
          <a:bodyPr wrap="square" rtlCol="0">
            <a:spAutoFit/>
          </a:bodyPr>
          <a:lstStyle/>
          <a:p>
            <a:pPr algn="r"/>
            <a:r>
              <a:rPr lang="en-US" dirty="0">
                <a:latin typeface="Cambria" panose="02040503050406030204" pitchFamily="18" charset="0"/>
              </a:rPr>
              <a:t>Sharpe </a:t>
            </a:r>
            <a:r>
              <a:rPr lang="en-US" i="1" dirty="0">
                <a:latin typeface="Cambria" panose="02040503050406030204" pitchFamily="18" charset="0"/>
              </a:rPr>
              <a:t>et al</a:t>
            </a:r>
            <a:r>
              <a:rPr lang="en-US" dirty="0">
                <a:latin typeface="Cambria" panose="02040503050406030204" pitchFamily="18" charset="0"/>
              </a:rPr>
              <a:t>., 2015</a:t>
            </a:r>
          </a:p>
        </p:txBody>
      </p:sp>
      <p:sp>
        <p:nvSpPr>
          <p:cNvPr id="6" name="Rectangle 5">
            <a:extLst>
              <a:ext uri="{FF2B5EF4-FFF2-40B4-BE49-F238E27FC236}">
                <a16:creationId xmlns:a16="http://schemas.microsoft.com/office/drawing/2014/main" id="{67A62399-BC71-DC41-8AB2-35BA6F907F1E}"/>
              </a:ext>
            </a:extLst>
          </p:cNvPr>
          <p:cNvSpPr/>
          <p:nvPr/>
        </p:nvSpPr>
        <p:spPr>
          <a:xfrm>
            <a:off x="5049079" y="1377823"/>
            <a:ext cx="4084899" cy="2736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9EFF0CD-725E-E74E-80ED-C9A0A94CA744}"/>
              </a:ext>
            </a:extLst>
          </p:cNvPr>
          <p:cNvSpPr/>
          <p:nvPr/>
        </p:nvSpPr>
        <p:spPr>
          <a:xfrm>
            <a:off x="5049079" y="4188059"/>
            <a:ext cx="4084899" cy="25046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7340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3C5EE-832D-F54C-B34C-993EE26F2907}"/>
              </a:ext>
            </a:extLst>
          </p:cNvPr>
          <p:cNvSpPr>
            <a:spLocks noGrp="1"/>
          </p:cNvSpPr>
          <p:nvPr>
            <p:ph type="title"/>
          </p:nvPr>
        </p:nvSpPr>
        <p:spPr/>
        <p:txBody>
          <a:bodyPr/>
          <a:lstStyle/>
          <a:p>
            <a:r>
              <a:rPr lang="en-US" dirty="0">
                <a:latin typeface="Cambria" panose="02040503050406030204" pitchFamily="18" charset="0"/>
              </a:rPr>
              <a:t>Alternative Target for BCC Treatment</a:t>
            </a:r>
          </a:p>
        </p:txBody>
      </p:sp>
      <p:pic>
        <p:nvPicPr>
          <p:cNvPr id="4" name="Picture 3" descr="A close up of a logo&#10;&#10;Description automatically generated">
            <a:extLst>
              <a:ext uri="{FF2B5EF4-FFF2-40B4-BE49-F238E27FC236}">
                <a16:creationId xmlns:a16="http://schemas.microsoft.com/office/drawing/2014/main" id="{ABEA6246-0597-854E-B334-30533B8D9AA4}"/>
              </a:ext>
            </a:extLst>
          </p:cNvPr>
          <p:cNvPicPr>
            <a:picLocks noChangeAspect="1"/>
          </p:cNvPicPr>
          <p:nvPr/>
        </p:nvPicPr>
        <p:blipFill>
          <a:blip r:embed="rId3"/>
          <a:stretch>
            <a:fillRect/>
          </a:stretch>
        </p:blipFill>
        <p:spPr>
          <a:xfrm>
            <a:off x="2377160" y="1587372"/>
            <a:ext cx="6678667" cy="5270628"/>
          </a:xfrm>
          <a:prstGeom prst="rect">
            <a:avLst/>
          </a:prstGeom>
        </p:spPr>
      </p:pic>
      <p:sp>
        <p:nvSpPr>
          <p:cNvPr id="5" name="Rectangle 4">
            <a:extLst>
              <a:ext uri="{FF2B5EF4-FFF2-40B4-BE49-F238E27FC236}">
                <a16:creationId xmlns:a16="http://schemas.microsoft.com/office/drawing/2014/main" id="{719FAC7C-B1B6-6147-8B21-0DA1386A81F5}"/>
              </a:ext>
            </a:extLst>
          </p:cNvPr>
          <p:cNvSpPr/>
          <p:nvPr/>
        </p:nvSpPr>
        <p:spPr>
          <a:xfrm>
            <a:off x="6712085" y="5661499"/>
            <a:ext cx="1147864" cy="46692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Multiply 5">
            <a:extLst>
              <a:ext uri="{FF2B5EF4-FFF2-40B4-BE49-F238E27FC236}">
                <a16:creationId xmlns:a16="http://schemas.microsoft.com/office/drawing/2014/main" id="{0FF9A95F-D81E-7242-A0BE-71603216524C}"/>
              </a:ext>
            </a:extLst>
          </p:cNvPr>
          <p:cNvSpPr/>
          <p:nvPr/>
        </p:nvSpPr>
        <p:spPr>
          <a:xfrm>
            <a:off x="7859949" y="3274828"/>
            <a:ext cx="497242" cy="382772"/>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D038B7C1-9CAE-5447-A208-47451641114A}"/>
              </a:ext>
            </a:extLst>
          </p:cNvPr>
          <p:cNvSpPr txBox="1"/>
          <p:nvPr/>
        </p:nvSpPr>
        <p:spPr>
          <a:xfrm>
            <a:off x="9508761" y="6475975"/>
            <a:ext cx="2683239" cy="369332"/>
          </a:xfrm>
          <a:prstGeom prst="rect">
            <a:avLst/>
          </a:prstGeom>
          <a:noFill/>
        </p:spPr>
        <p:txBody>
          <a:bodyPr wrap="square" rtlCol="0">
            <a:spAutoFit/>
          </a:bodyPr>
          <a:lstStyle/>
          <a:p>
            <a:pPr algn="r"/>
            <a:r>
              <a:rPr lang="en-US" dirty="0">
                <a:latin typeface="Cambria" panose="02040503050406030204" pitchFamily="18" charset="0"/>
              </a:rPr>
              <a:t>Atwood </a:t>
            </a:r>
            <a:r>
              <a:rPr lang="en-US" i="1" dirty="0">
                <a:latin typeface="Cambria" panose="02040503050406030204" pitchFamily="18" charset="0"/>
              </a:rPr>
              <a:t>et al</a:t>
            </a:r>
            <a:r>
              <a:rPr lang="en-US" dirty="0">
                <a:latin typeface="Cambria" panose="02040503050406030204" pitchFamily="18" charset="0"/>
              </a:rPr>
              <a:t>., 2012</a:t>
            </a:r>
          </a:p>
        </p:txBody>
      </p:sp>
    </p:spTree>
    <p:extLst>
      <p:ext uri="{BB962C8B-B14F-4D97-AF65-F5344CB8AC3E}">
        <p14:creationId xmlns:p14="http://schemas.microsoft.com/office/powerpoint/2010/main" val="3879488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animBg="1"/>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327548-7650-4F46-85BB-A8A74826CBD4}"/>
              </a:ext>
            </a:extLst>
          </p:cNvPr>
          <p:cNvSpPr>
            <a:spLocks noGrp="1"/>
          </p:cNvSpPr>
          <p:nvPr>
            <p:ph idx="1"/>
          </p:nvPr>
        </p:nvSpPr>
        <p:spPr>
          <a:xfrm>
            <a:off x="624663" y="990600"/>
            <a:ext cx="10942674" cy="4876800"/>
          </a:xfrm>
        </p:spPr>
        <p:txBody>
          <a:bodyPr>
            <a:normAutofit/>
          </a:bodyPr>
          <a:lstStyle/>
          <a:p>
            <a:pPr marL="0" indent="0" algn="ctr">
              <a:buNone/>
            </a:pPr>
            <a:r>
              <a:rPr lang="en-US" sz="3600" b="1" dirty="0">
                <a:latin typeface="Cambria" panose="02040503050406030204" pitchFamily="18" charset="0"/>
              </a:rPr>
              <a:t>Purpose</a:t>
            </a:r>
          </a:p>
          <a:p>
            <a:pPr marL="0" indent="0" algn="ctr">
              <a:buNone/>
            </a:pPr>
            <a:r>
              <a:rPr lang="en-US" sz="3000" dirty="0">
                <a:latin typeface="Cambria" panose="02040503050406030204" pitchFamily="18" charset="0"/>
              </a:rPr>
              <a:t>- Assess activation of the Hedgehog Signaling Pathway by kinases predicted to phosphorylate recurrent GLI mutation sites</a:t>
            </a:r>
          </a:p>
          <a:p>
            <a:pPr marL="0" indent="0" algn="ctr">
              <a:buNone/>
            </a:pPr>
            <a:endParaRPr lang="en-US" sz="3000" dirty="0">
              <a:latin typeface="Cambria" panose="02040503050406030204" pitchFamily="18" charset="0"/>
            </a:endParaRPr>
          </a:p>
          <a:p>
            <a:pPr marL="0" indent="0" algn="ctr">
              <a:buNone/>
            </a:pPr>
            <a:endParaRPr lang="en-US" sz="3000" dirty="0">
              <a:latin typeface="Cambria" panose="02040503050406030204" pitchFamily="18" charset="0"/>
            </a:endParaRPr>
          </a:p>
          <a:p>
            <a:pPr marL="0" indent="0" algn="ctr">
              <a:buNone/>
            </a:pPr>
            <a:r>
              <a:rPr lang="en-US" sz="3600" b="1" dirty="0">
                <a:latin typeface="Cambria" panose="02040503050406030204" pitchFamily="18" charset="0"/>
              </a:rPr>
              <a:t>Hypothesis</a:t>
            </a:r>
          </a:p>
          <a:p>
            <a:pPr marL="0" indent="0" algn="ctr">
              <a:buNone/>
            </a:pPr>
            <a:r>
              <a:rPr lang="en-US" sz="3000" dirty="0">
                <a:latin typeface="Cambria" panose="02040503050406030204" pitchFamily="18" charset="0"/>
              </a:rPr>
              <a:t>- MAP2K1/MEK1, PDHK and NEK1 which have been predicted to phosphorylate GLI mutation sites will cause activation of Hedgehog Signaling </a:t>
            </a: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493974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02508-FF40-4449-98C2-13E21C2EDD54}"/>
              </a:ext>
            </a:extLst>
          </p:cNvPr>
          <p:cNvSpPr>
            <a:spLocks noGrp="1"/>
          </p:cNvSpPr>
          <p:nvPr>
            <p:ph type="title"/>
          </p:nvPr>
        </p:nvSpPr>
        <p:spPr/>
        <p:txBody>
          <a:bodyPr/>
          <a:lstStyle/>
          <a:p>
            <a:r>
              <a:rPr lang="en-US" dirty="0"/>
              <a:t>Inhibition of SMO to treat BCC</a:t>
            </a:r>
          </a:p>
        </p:txBody>
      </p:sp>
      <p:pic>
        <p:nvPicPr>
          <p:cNvPr id="5" name="Content Placeholder 4" descr="A close up of text on a white background&#10;&#10;Description automatically generated">
            <a:extLst>
              <a:ext uri="{FF2B5EF4-FFF2-40B4-BE49-F238E27FC236}">
                <a16:creationId xmlns:a16="http://schemas.microsoft.com/office/drawing/2014/main" id="{A80579C6-0F00-354D-8B8C-4B9E0B536E58}"/>
              </a:ext>
            </a:extLst>
          </p:cNvPr>
          <p:cNvPicPr>
            <a:picLocks noGrp="1" noChangeAspect="1"/>
          </p:cNvPicPr>
          <p:nvPr>
            <p:ph idx="1"/>
          </p:nvPr>
        </p:nvPicPr>
        <p:blipFill>
          <a:blip r:embed="rId2"/>
          <a:stretch>
            <a:fillRect/>
          </a:stretch>
        </p:blipFill>
        <p:spPr>
          <a:xfrm>
            <a:off x="4055574" y="1469971"/>
            <a:ext cx="4080851" cy="4959008"/>
          </a:xfrm>
        </p:spPr>
      </p:pic>
      <p:sp>
        <p:nvSpPr>
          <p:cNvPr id="6" name="TextBox 5">
            <a:extLst>
              <a:ext uri="{FF2B5EF4-FFF2-40B4-BE49-F238E27FC236}">
                <a16:creationId xmlns:a16="http://schemas.microsoft.com/office/drawing/2014/main" id="{11DA11F3-5670-C949-8FBB-38E71BA080D2}"/>
              </a:ext>
            </a:extLst>
          </p:cNvPr>
          <p:cNvSpPr txBox="1"/>
          <p:nvPr/>
        </p:nvSpPr>
        <p:spPr>
          <a:xfrm>
            <a:off x="9323882" y="6428979"/>
            <a:ext cx="2683239" cy="369332"/>
          </a:xfrm>
          <a:prstGeom prst="rect">
            <a:avLst/>
          </a:prstGeom>
          <a:noFill/>
        </p:spPr>
        <p:txBody>
          <a:bodyPr wrap="square" rtlCol="0">
            <a:spAutoFit/>
          </a:bodyPr>
          <a:lstStyle/>
          <a:p>
            <a:pPr algn="r"/>
            <a:r>
              <a:rPr lang="en-US" dirty="0"/>
              <a:t>Sharpe </a:t>
            </a:r>
            <a:r>
              <a:rPr lang="en-US" i="1" dirty="0"/>
              <a:t>et al</a:t>
            </a:r>
            <a:r>
              <a:rPr lang="en-US" dirty="0"/>
              <a:t>., 2015</a:t>
            </a:r>
          </a:p>
        </p:txBody>
      </p:sp>
      <p:sp>
        <p:nvSpPr>
          <p:cNvPr id="7" name="Rectangle 6">
            <a:extLst>
              <a:ext uri="{FF2B5EF4-FFF2-40B4-BE49-F238E27FC236}">
                <a16:creationId xmlns:a16="http://schemas.microsoft.com/office/drawing/2014/main" id="{77B87227-CCCD-4B4F-A532-C3DA50A8E743}"/>
              </a:ext>
            </a:extLst>
          </p:cNvPr>
          <p:cNvSpPr/>
          <p:nvPr/>
        </p:nvSpPr>
        <p:spPr>
          <a:xfrm>
            <a:off x="5348376" y="4848045"/>
            <a:ext cx="1017917" cy="53998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DB4B029-3E21-514A-92BF-C2D980B6E0C2}"/>
              </a:ext>
            </a:extLst>
          </p:cNvPr>
          <p:cNvSpPr txBox="1"/>
          <p:nvPr/>
        </p:nvSpPr>
        <p:spPr>
          <a:xfrm>
            <a:off x="2471300" y="5393175"/>
            <a:ext cx="1742536" cy="830997"/>
          </a:xfrm>
          <a:prstGeom prst="rect">
            <a:avLst/>
          </a:prstGeom>
          <a:noFill/>
        </p:spPr>
        <p:txBody>
          <a:bodyPr wrap="square" rtlCol="0">
            <a:spAutoFit/>
          </a:bodyPr>
          <a:lstStyle/>
          <a:p>
            <a:pPr algn="ctr"/>
            <a:r>
              <a:rPr lang="en-US" sz="2400" b="1" dirty="0"/>
              <a:t>Kinase</a:t>
            </a:r>
          </a:p>
          <a:p>
            <a:pPr algn="ctr"/>
            <a:r>
              <a:rPr lang="en-US" sz="2400" b="1" dirty="0"/>
              <a:t>Regulated</a:t>
            </a:r>
          </a:p>
        </p:txBody>
      </p:sp>
    </p:spTree>
    <p:extLst>
      <p:ext uri="{BB962C8B-B14F-4D97-AF65-F5344CB8AC3E}">
        <p14:creationId xmlns:p14="http://schemas.microsoft.com/office/powerpoint/2010/main" val="3921889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892255690"/>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5" name="Rectangle 4">
            <a:extLst>
              <a:ext uri="{FF2B5EF4-FFF2-40B4-BE49-F238E27FC236}">
                <a16:creationId xmlns:a16="http://schemas.microsoft.com/office/drawing/2014/main" id="{8690EDFE-EB06-4A4F-93E6-02919978AB38}"/>
              </a:ext>
            </a:extLst>
          </p:cNvPr>
          <p:cNvSpPr/>
          <p:nvPr/>
        </p:nvSpPr>
        <p:spPr>
          <a:xfrm>
            <a:off x="1579127" y="4421789"/>
            <a:ext cx="8954216" cy="1086929"/>
          </a:xfrm>
          <a:prstGeom prst="rect">
            <a:avLst/>
          </a:prstGeom>
          <a:solidFill>
            <a:srgbClr val="E7E7E7"/>
          </a:solidFill>
          <a:ln>
            <a:solidFill>
              <a:srgbClr val="E7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60768EC-CEEA-5C41-AD4E-3BA3D045F4D2}"/>
              </a:ext>
            </a:extLst>
          </p:cNvPr>
          <p:cNvSpPr/>
          <p:nvPr/>
        </p:nvSpPr>
        <p:spPr>
          <a:xfrm>
            <a:off x="1599009"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2E6881A2-2D86-B842-8533-8DE992A5E537}"/>
              </a:ext>
            </a:extLst>
          </p:cNvPr>
          <p:cNvSpPr/>
          <p:nvPr/>
        </p:nvSpPr>
        <p:spPr>
          <a:xfrm>
            <a:off x="1599009" y="2934585"/>
            <a:ext cx="8974095" cy="1368519"/>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8233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1"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1"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animBg="1"/>
      <p:bldP spid="6" grpId="1" animBg="1"/>
      <p:bldP spid="3"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1242</TotalTime>
  <Words>2519</Words>
  <Application>Microsoft Macintosh PowerPoint</Application>
  <PresentationFormat>Widescreen</PresentationFormat>
  <Paragraphs>249</Paragraphs>
  <Slides>25</Slides>
  <Notes>19</Notes>
  <HiddenSlides>7</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Calibri Light</vt:lpstr>
      <vt:lpstr>Cambria</vt:lpstr>
      <vt:lpstr>Office Theme</vt:lpstr>
      <vt:lpstr>Role of kinases MAP2K1, PDHK and NEK1 on Hedgehog Signaling Activation</vt:lpstr>
      <vt:lpstr>Basal Cell Carcinoma </vt:lpstr>
      <vt:lpstr>Hedgehog Signaling Pathway</vt:lpstr>
      <vt:lpstr>Inhibition of SMO to treat BCC</vt:lpstr>
      <vt:lpstr>Inhibition of SMO to treat BCC </vt:lpstr>
      <vt:lpstr>Alternative Target for BCC Treatment</vt:lpstr>
      <vt:lpstr>PowerPoint Presentation</vt:lpstr>
      <vt:lpstr>Inhibition of SMO to treat BCC</vt:lpstr>
      <vt:lpstr>Kinases Predicted to be Active at Recurrent GLI Mutations</vt:lpstr>
      <vt:lpstr>MAP2K1/MEK1 inhibition does not impact Hedgehog Signaling Activation </vt:lpstr>
      <vt:lpstr>MAP2K1/MEK1 inhibition does not impact Hedgehog Signaling Activation </vt:lpstr>
      <vt:lpstr>MAP2K1/MEK1 Affects Cell Proliferation at High Concentrations of Cobimetinib Inhibitor</vt:lpstr>
      <vt:lpstr>Kinases Predicted to be Active at Recurrent GLI Mutations</vt:lpstr>
      <vt:lpstr>Inhibition of PDHK by Dichloroacetic Acid does not reduce Hedgehog Signaling </vt:lpstr>
      <vt:lpstr>Inhibition of PDHK by Dichloroacetic Acid does not reduce Hedgehog Signaling </vt:lpstr>
      <vt:lpstr>Treatment of BCC cells with PDHK inhibitor Dichloroacetic Acid does not affect cell survival</vt:lpstr>
      <vt:lpstr>Kinases Predicted to be Active at Recurrent GLI Mutations</vt:lpstr>
      <vt:lpstr>Inhibition of NEK1 affects Hedgehog Signaling Activation</vt:lpstr>
      <vt:lpstr>Inhibition of NEK1 affects Hedgehog Signaling Activation</vt:lpstr>
      <vt:lpstr>Treatment of BCC cells with NEK1 inhibitor Zinc05007751 does not affect cell survival</vt:lpstr>
      <vt:lpstr>Kinases Predicted to be Active at Recurrent GLI Mutations</vt:lpstr>
      <vt:lpstr>Future Directions </vt:lpstr>
      <vt:lpstr>Future Directions </vt:lpstr>
      <vt:lpstr>Acknowledgements </vt:lpstr>
      <vt:lpstr>Acknowledgements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Role of kinases MAP2K1, PDHK and NEK1 on Hedgehog Signaling Activation</dc:title>
  <dc:creator>Paige Halas</dc:creator>
  <cp:lastModifiedBy>Paige Halas</cp:lastModifiedBy>
  <cp:revision>27</cp:revision>
  <dcterms:created xsi:type="dcterms:W3CDTF">2019-12-04T05:14:47Z</dcterms:created>
  <dcterms:modified xsi:type="dcterms:W3CDTF">2019-12-06T02:19:46Z</dcterms:modified>
</cp:coreProperties>
</file>